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21"/>
  </p:notesMasterIdLst>
  <p:sldIdLst>
    <p:sldId id="604" r:id="rId2"/>
    <p:sldId id="755" r:id="rId3"/>
    <p:sldId id="756" r:id="rId4"/>
    <p:sldId id="762" r:id="rId5"/>
    <p:sldId id="737" r:id="rId6"/>
    <p:sldId id="739" r:id="rId7"/>
    <p:sldId id="738" r:id="rId8"/>
    <p:sldId id="505" r:id="rId9"/>
    <p:sldId id="504" r:id="rId10"/>
    <p:sldId id="757" r:id="rId11"/>
    <p:sldId id="740" r:id="rId12"/>
    <p:sldId id="786" r:id="rId13"/>
    <p:sldId id="599" r:id="rId14"/>
    <p:sldId id="646" r:id="rId15"/>
    <p:sldId id="726" r:id="rId16"/>
    <p:sldId id="593" r:id="rId17"/>
    <p:sldId id="681" r:id="rId18"/>
    <p:sldId id="600" r:id="rId19"/>
    <p:sldId id="682" r:id="rId20"/>
    <p:sldId id="602" r:id="rId21"/>
    <p:sldId id="758" r:id="rId22"/>
    <p:sldId id="603" r:id="rId23"/>
    <p:sldId id="606" r:id="rId24"/>
    <p:sldId id="596" r:id="rId25"/>
    <p:sldId id="627" r:id="rId26"/>
    <p:sldId id="640" r:id="rId27"/>
    <p:sldId id="605" r:id="rId28"/>
    <p:sldId id="746" r:id="rId29"/>
    <p:sldId id="747" r:id="rId30"/>
    <p:sldId id="727" r:id="rId31"/>
    <p:sldId id="607" r:id="rId32"/>
    <p:sldId id="597" r:id="rId33"/>
    <p:sldId id="742" r:id="rId34"/>
    <p:sldId id="736" r:id="rId35"/>
    <p:sldId id="743" r:id="rId36"/>
    <p:sldId id="759" r:id="rId37"/>
    <p:sldId id="771" r:id="rId38"/>
    <p:sldId id="760" r:id="rId39"/>
    <p:sldId id="761" r:id="rId40"/>
    <p:sldId id="744" r:id="rId41"/>
    <p:sldId id="748" r:id="rId42"/>
    <p:sldId id="749" r:id="rId43"/>
    <p:sldId id="753" r:id="rId44"/>
    <p:sldId id="751" r:id="rId45"/>
    <p:sldId id="608" r:id="rId46"/>
    <p:sldId id="609" r:id="rId47"/>
    <p:sldId id="610" r:id="rId48"/>
    <p:sldId id="611" r:id="rId49"/>
    <p:sldId id="615" r:id="rId50"/>
    <p:sldId id="612" r:id="rId51"/>
    <p:sldId id="637" r:id="rId52"/>
    <p:sldId id="638" r:id="rId53"/>
    <p:sldId id="616" r:id="rId54"/>
    <p:sldId id="617" r:id="rId55"/>
    <p:sldId id="698" r:id="rId56"/>
    <p:sldId id="628" r:id="rId57"/>
    <p:sldId id="635" r:id="rId58"/>
    <p:sldId id="619" r:id="rId59"/>
    <p:sldId id="648" r:id="rId60"/>
    <p:sldId id="649" r:id="rId61"/>
    <p:sldId id="623" r:id="rId62"/>
    <p:sldId id="650" r:id="rId63"/>
    <p:sldId id="625" r:id="rId64"/>
    <p:sldId id="696" r:id="rId65"/>
    <p:sldId id="725" r:id="rId66"/>
    <p:sldId id="621" r:id="rId67"/>
    <p:sldId id="697" r:id="rId68"/>
    <p:sldId id="780" r:id="rId69"/>
    <p:sldId id="351" r:id="rId70"/>
    <p:sldId id="626" r:id="rId71"/>
    <p:sldId id="754" r:id="rId72"/>
    <p:sldId id="350" r:id="rId73"/>
    <p:sldId id="507" r:id="rId74"/>
    <p:sldId id="506" r:id="rId75"/>
    <p:sldId id="475" r:id="rId76"/>
    <p:sldId id="509" r:id="rId77"/>
    <p:sldId id="293" r:id="rId78"/>
    <p:sldId id="380" r:id="rId79"/>
    <p:sldId id="730" r:id="rId80"/>
    <p:sldId id="731" r:id="rId81"/>
    <p:sldId id="732" r:id="rId82"/>
    <p:sldId id="733" r:id="rId83"/>
    <p:sldId id="735" r:id="rId84"/>
    <p:sldId id="782" r:id="rId85"/>
    <p:sldId id="729" r:id="rId86"/>
    <p:sldId id="713" r:id="rId87"/>
    <p:sldId id="388" r:id="rId88"/>
    <p:sldId id="372" r:id="rId89"/>
    <p:sldId id="699" r:id="rId90"/>
    <p:sldId id="769" r:id="rId91"/>
    <p:sldId id="772" r:id="rId92"/>
    <p:sldId id="701" r:id="rId93"/>
    <p:sldId id="702" r:id="rId94"/>
    <p:sldId id="703" r:id="rId95"/>
    <p:sldId id="704" r:id="rId96"/>
    <p:sldId id="773" r:id="rId97"/>
    <p:sldId id="446" r:id="rId98"/>
    <p:sldId id="764" r:id="rId99"/>
    <p:sldId id="765" r:id="rId100"/>
    <p:sldId id="768" r:id="rId101"/>
    <p:sldId id="778" r:id="rId102"/>
    <p:sldId id="460" r:id="rId103"/>
    <p:sldId id="654" r:id="rId104"/>
    <p:sldId id="645" r:id="rId105"/>
    <p:sldId id="642" r:id="rId106"/>
    <p:sldId id="653" r:id="rId107"/>
    <p:sldId id="652" r:id="rId108"/>
    <p:sldId id="641" r:id="rId109"/>
    <p:sldId id="784" r:id="rId110"/>
    <p:sldId id="722" r:id="rId111"/>
    <p:sldId id="779" r:id="rId112"/>
    <p:sldId id="763" r:id="rId113"/>
    <p:sldId id="766" r:id="rId114"/>
    <p:sldId id="767" r:id="rId115"/>
    <p:sldId id="776" r:id="rId116"/>
    <p:sldId id="783" r:id="rId117"/>
    <p:sldId id="781" r:id="rId118"/>
    <p:sldId id="785" r:id="rId119"/>
    <p:sldId id="787" r:id="rId120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88">
          <p15:clr>
            <a:srgbClr val="A4A3A4"/>
          </p15:clr>
        </p15:guide>
        <p15:guide id="4" orient="horz" pos="275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9966"/>
    <a:srgbClr val="FFFFFF"/>
    <a:srgbClr val="FF9933"/>
    <a:srgbClr val="FF0000"/>
    <a:srgbClr val="0000CC"/>
    <a:srgbClr val="3905BB"/>
    <a:srgbClr val="FFCC99"/>
    <a:srgbClr val="99FF33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3816" autoAdjust="0"/>
  </p:normalViewPr>
  <p:slideViewPr>
    <p:cSldViewPr>
      <p:cViewPr varScale="1">
        <p:scale>
          <a:sx n="72" d="100"/>
          <a:sy n="72" d="100"/>
        </p:scale>
        <p:origin x="-893" y="-82"/>
      </p:cViewPr>
      <p:guideLst>
        <p:guide orient="horz" pos="2341"/>
        <p:guide orient="horz" pos="1888"/>
        <p:guide orient="horz" pos="302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207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90.wmf"/><Relationship Id="rId1" Type="http://schemas.openxmlformats.org/officeDocument/2006/relationships/image" Target="../media/image9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image" Target="../media/image89.wmf"/><Relationship Id="rId1" Type="http://schemas.openxmlformats.org/officeDocument/2006/relationships/image" Target="../media/image88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7" Type="http://schemas.openxmlformats.org/officeDocument/2006/relationships/image" Target="../media/image92.wmf"/><Relationship Id="rId2" Type="http://schemas.openxmlformats.org/officeDocument/2006/relationships/image" Target="../media/image102.wmf"/><Relationship Id="rId1" Type="http://schemas.openxmlformats.org/officeDocument/2006/relationships/image" Target="../media/image88.wmf"/><Relationship Id="rId6" Type="http://schemas.openxmlformats.org/officeDocument/2006/relationships/image" Target="../media/image105.wmf"/><Relationship Id="rId5" Type="http://schemas.openxmlformats.org/officeDocument/2006/relationships/image" Target="../media/image104.emf"/><Relationship Id="rId4" Type="http://schemas.openxmlformats.org/officeDocument/2006/relationships/image" Target="../media/image91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7" Type="http://schemas.openxmlformats.org/officeDocument/2006/relationships/image" Target="../media/image72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Relationship Id="rId6" Type="http://schemas.openxmlformats.org/officeDocument/2006/relationships/image" Target="../media/image71.wmf"/><Relationship Id="rId5" Type="http://schemas.openxmlformats.org/officeDocument/2006/relationships/image" Target="../media/image70.wmf"/><Relationship Id="rId4" Type="http://schemas.openxmlformats.org/officeDocument/2006/relationships/image" Target="../media/image6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image" Target="../media/image89.wmf"/><Relationship Id="rId1" Type="http://schemas.openxmlformats.org/officeDocument/2006/relationships/image" Target="../media/image8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xmlns="" id="{6F48D434-80AD-465A-A937-B7B12207054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xmlns="" id="{5A2B637B-0623-4667-9C23-C94384336AC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xmlns="" id="{E293B56E-1204-4200-B296-5CFAC2A8EB7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3" name="Rectangle 5">
            <a:extLst>
              <a:ext uri="{FF2B5EF4-FFF2-40B4-BE49-F238E27FC236}">
                <a16:creationId xmlns:a16="http://schemas.microsoft.com/office/drawing/2014/main" xmlns="" id="{F5F66EA2-E1FB-48A7-A6E5-6E7B69A2241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73734" name="Rectangle 6">
            <a:extLst>
              <a:ext uri="{FF2B5EF4-FFF2-40B4-BE49-F238E27FC236}">
                <a16:creationId xmlns:a16="http://schemas.microsoft.com/office/drawing/2014/main" xmlns="" id="{CA464E27-70E8-4E33-97BB-EE9A75336FD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3735" name="Rectangle 7">
            <a:extLst>
              <a:ext uri="{FF2B5EF4-FFF2-40B4-BE49-F238E27FC236}">
                <a16:creationId xmlns:a16="http://schemas.microsoft.com/office/drawing/2014/main" xmlns="" id="{73CA0EBE-A518-4CC5-B345-09D365FBB7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35EF758-97CF-4FEA-91E3-8D961230EEC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82668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B4E91F8-E15F-4CDD-8B0C-835D4D337459}" type="slidenum">
              <a:rPr lang="ru-RU" altLang="ru-RU"/>
              <a:pPr eaLnBrk="1" hangingPunct="1">
                <a:spcBef>
                  <a:spcPct val="0"/>
                </a:spcBef>
              </a:pPr>
              <a:t>17</a:t>
            </a:fld>
            <a:endParaRPr lang="ru-RU" altLang="ru-RU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5EF758-97CF-4FEA-91E3-8D961230EEC9}" type="slidenum">
              <a:rPr lang="ru-RU" altLang="ru-RU" smtClean="0"/>
              <a:pPr>
                <a:defRPr/>
              </a:pPr>
              <a:t>54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22325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xmlns="" id="{2E08F8F3-14D4-4A97-B2B2-5124B8106E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E742C04-6A21-4915-8AB4-8E1BC5F6FC30}" type="slidenum">
              <a:rPr lang="ru-RU" altLang="ru-RU" smtClean="0"/>
              <a:pPr>
                <a:spcBef>
                  <a:spcPct val="0"/>
                </a:spcBef>
              </a:pPr>
              <a:t>72</a:t>
            </a:fld>
            <a:endParaRPr lang="ru-RU" altLang="ru-RU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xmlns="" id="{90584A1D-D49F-4A0B-93B2-5183EA5F89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xmlns="" id="{CDEAC677-4014-4324-A1D8-D733009909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xmlns="" id="{B9191FA1-94AB-463E-AACE-6DCF69F602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5B7FB7A-4B12-45DE-9EF9-EAD23991C2A5}" type="slidenum">
              <a:rPr lang="ru-RU" altLang="ru-RU" smtClean="0"/>
              <a:pPr>
                <a:spcBef>
                  <a:spcPct val="0"/>
                </a:spcBef>
              </a:pPr>
              <a:t>77</a:t>
            </a:fld>
            <a:endParaRPr lang="ru-RU" altLang="ru-RU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xmlns="" id="{7FFAFAF9-BC8D-45FE-85DD-6DF3BE2FCC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xmlns="" id="{BCC9FC50-BC99-4267-AC8C-8A52ACD103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5EF758-97CF-4FEA-91E3-8D961230EEC9}" type="slidenum">
              <a:rPr lang="ru-RU" altLang="ru-RU" smtClean="0"/>
              <a:pPr>
                <a:defRPr/>
              </a:pPr>
              <a:t>97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06854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xmlns="" id="{D39F6CA3-0873-4AFD-95C7-9AFD60B84C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1FD7E72-8473-4BAE-A5A8-97E96E0503BC}" type="slidenum">
              <a:rPr lang="ru-RU" altLang="ru-RU" smtClean="0"/>
              <a:pPr>
                <a:spcBef>
                  <a:spcPct val="0"/>
                </a:spcBef>
              </a:pPr>
              <a:t>113</a:t>
            </a:fld>
            <a:endParaRPr lang="ru-RU" altLang="ru-RU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xmlns="" id="{62E3F438-CB46-4176-B93A-1EDD17A16D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xmlns="" id="{88F07B96-0DBF-4301-9C92-07744C3CD0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xmlns="" id="{EC592142-E8BE-49AF-807C-7DC99CA74E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AA681F9-7DC8-42E6-9259-2A633CF0665F}" type="slidenum">
              <a:rPr lang="ru-RU" altLang="ru-RU" smtClean="0"/>
              <a:pPr>
                <a:spcBef>
                  <a:spcPct val="0"/>
                </a:spcBef>
              </a:pPr>
              <a:t>117</a:t>
            </a:fld>
            <a:endParaRPr lang="ru-RU" altLang="ru-RU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xmlns="" id="{E35D228C-BD4A-4E66-A3B7-E5FF933C6B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xmlns="" id="{43D9E13C-6DB9-4695-9D00-2CBD1520A4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26987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306A13A2-59CA-43A8-88FB-36C29ACD3C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DF77011F-9E4C-40BB-AC7D-9E5FD370D2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A26FDDC8-BC1A-4828-B02C-B504E96E2C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FCFE2-C2F5-4CAF-8564-637301EDE2D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55113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EC4743F-0475-46E2-BDAF-2DF4E087D1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BEA3EBC-BA9F-48AD-8FA9-3FA2B91180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7CBFD1F-9B26-4569-922D-B76265D072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C7D1E-3746-43DC-85E6-E4B871BD7EB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9766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1625EEE7-FE13-49E1-B878-EE011DA3CA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4210A7ED-79A5-4657-80D1-B80358ED55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C87C211-D075-4031-8590-8EF0DBDDD9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62F31-1AE8-49D7-B748-2D707B593B6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3766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D2673676-43C9-488B-B3BA-6A507F52BB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9F81D0DF-CE72-432B-9978-1C2CB1071C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D2140601-D2D2-4B8D-A59C-CE4B5BF992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D4D23-15E2-4AF7-AD32-F7CB1D63F8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60318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6BA13B4-A2DF-4245-9620-53EF05BB4C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B6E1401-5702-4100-9437-0C3AB2A62E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D2D3557C-F4F3-4C32-A918-029565B0C9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6DD3C-F3F3-4812-BC5E-D666BDC3501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91891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7D57162-183B-4334-85B0-6D9A5D49CE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6B0BA6B-1528-4DA6-B0E2-7D2381C575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81A7F72-8FD0-49B2-965F-99E553E66A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F2698-C3BA-4E07-978A-770CB49912B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30516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FA2BEFD6-02FA-494D-87BC-D54665AB71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4AD6EC21-6996-49F9-BCF6-12F596B1F1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C8502C06-D02C-40AB-8E60-7775C238EE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0765D-B077-4450-90A4-84799D8484A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4103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F1B6F23E-AF62-47E6-BDA3-A7D76B46DF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9A501D87-D839-4E4D-89F6-5BD52B36B7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CFB7CA91-6649-42A2-98ED-4E5D2BAA73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D0ED4-C28B-4C6E-A0FF-D410BB7587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46273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A7B3642B-5C02-4ABD-A5BC-3D0DAA7D84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C7C30B86-A2B7-4CFD-881F-92C1BE7EF7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247C8D42-A4BF-436A-BCEF-59234E4260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821E7-317F-4C11-9E3B-7FA3C14A93D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3926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FFBC438-FF56-444F-8AB8-8569978ED1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0349DAC-09EE-48FE-AD1F-AC7011A997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2A9342C-7B67-4B74-B102-98A3CF2320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12451-738A-46CF-8D5B-FE8A0E7FB8B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10958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EFA8622-0DD2-4298-8494-202F7D4A5C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2AFC24F-1D71-424F-B143-D375DE0532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01EF744-143C-42E7-A7B0-3904946DDC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FDC9CF-5951-4916-95B6-AF0AB642826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80552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26B6A015-F635-4E1F-B207-1741E92EB9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B68B9057-E3A9-4CC7-A49E-860D3B76DA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80F39C6E-42E9-4794-AF3F-D6B40F9A648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8D286398-F750-43EB-9064-84B06A354C1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12D961DD-4865-40FE-9449-9BC85A9720B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502C9C0B-D5CD-478E-BCCB-583C49EA866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92.wm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ti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tif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hyperlink" Target="https://commons.wikimedia.org/wiki/File:PSM_V67_D097_John_William_Strutt.png?uselang=ru" TargetMode="Externa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88.wmf"/><Relationship Id="rId4" Type="http://schemas.openxmlformats.org/officeDocument/2006/relationships/oleObject" Target="../embeddings/oleObject23.bin"/><Relationship Id="rId9" Type="http://schemas.openxmlformats.org/officeDocument/2006/relationships/image" Target="../media/image90.wmf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wmf"/><Relationship Id="rId13" Type="http://schemas.openxmlformats.org/officeDocument/2006/relationships/oleObject" Target="../embeddings/oleObject31.bin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12" Type="http://schemas.openxmlformats.org/officeDocument/2006/relationships/image" Target="../media/image104.e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2.wmf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02.wmf"/><Relationship Id="rId11" Type="http://schemas.openxmlformats.org/officeDocument/2006/relationships/oleObject" Target="../embeddings/oleObject30.bin"/><Relationship Id="rId5" Type="http://schemas.openxmlformats.org/officeDocument/2006/relationships/oleObject" Target="../embeddings/oleObject27.bin"/><Relationship Id="rId15" Type="http://schemas.openxmlformats.org/officeDocument/2006/relationships/oleObject" Target="../embeddings/oleObject32.bin"/><Relationship Id="rId10" Type="http://schemas.openxmlformats.org/officeDocument/2006/relationships/image" Target="../media/image91.wmf"/><Relationship Id="rId4" Type="http://schemas.openxmlformats.org/officeDocument/2006/relationships/image" Target="../media/image88.wmf"/><Relationship Id="rId9" Type="http://schemas.openxmlformats.org/officeDocument/2006/relationships/oleObject" Target="../embeddings/oleObject29.bin"/><Relationship Id="rId14" Type="http://schemas.openxmlformats.org/officeDocument/2006/relationships/image" Target="../media/image105.wmf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oleObject" Target="../embeddings/oleObject33.bin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1.w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60.wmf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5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6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commons.wikimedia.org/wiki/File:BiconvexLens.jpg?uselang=ru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hyperlink" Target="http://ru.wikipedia.org/wiki/%D0%A3%D1%80%D0%B1%D0%B0%D0%BD_VIII_(%D0%BF%D0%B0%D0%BF%D0%B0_%D1%80%D0%B8%D0%BC%D1%81%D0%BA%D0%B8%D0%B9)" TargetMode="Externa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wmf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1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60.w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62.emf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13" Type="http://schemas.openxmlformats.org/officeDocument/2006/relationships/oleObject" Target="../embeddings/oleObject13.bin"/><Relationship Id="rId18" Type="http://schemas.openxmlformats.org/officeDocument/2006/relationships/image" Target="../media/image72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74.png"/><Relationship Id="rId17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1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67.wmf"/><Relationship Id="rId11" Type="http://schemas.openxmlformats.org/officeDocument/2006/relationships/image" Target="../media/image73.png"/><Relationship Id="rId5" Type="http://schemas.openxmlformats.org/officeDocument/2006/relationships/oleObject" Target="../embeddings/oleObject10.bin"/><Relationship Id="rId15" Type="http://schemas.openxmlformats.org/officeDocument/2006/relationships/oleObject" Target="../embeddings/oleObject14.bin"/><Relationship Id="rId10" Type="http://schemas.openxmlformats.org/officeDocument/2006/relationships/image" Target="../media/image69.wmf"/><Relationship Id="rId4" Type="http://schemas.openxmlformats.org/officeDocument/2006/relationships/image" Target="../media/image66.wmf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70.wmf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83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87.wmf"/><Relationship Id="rId4" Type="http://schemas.openxmlformats.org/officeDocument/2006/relationships/oleObject" Target="../embeddings/oleObject16.bin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w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89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88.wm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90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9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xmlns="" id="{6F802F25-8B96-4284-8682-3971BD7C4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36707"/>
            <a:ext cx="9144000" cy="381642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600" b="1" dirty="0">
                <a:solidFill>
                  <a:srgbClr val="0000FF"/>
                </a:solidFill>
              </a:rPr>
              <a:t>Физические основы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600" b="1" dirty="0">
                <a:solidFill>
                  <a:srgbClr val="0000FF"/>
                </a:solidFill>
              </a:rPr>
              <a:t>оптики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600" b="1" dirty="0">
                <a:solidFill>
                  <a:srgbClr val="0000FF"/>
                </a:solidFill>
              </a:rPr>
              <a:t>видимого света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4400" b="1" dirty="0"/>
              <a:t> </a:t>
            </a:r>
            <a:r>
              <a:rPr lang="ru-RU" altLang="ru-RU" sz="4400" dirty="0"/>
              <a:t>(</a:t>
            </a:r>
            <a:r>
              <a:rPr lang="el-GR" altLang="ru-RU" sz="4400" dirty="0"/>
              <a:t>λ</a:t>
            </a:r>
            <a:r>
              <a:rPr lang="ru-RU" altLang="ru-RU" sz="4400" dirty="0"/>
              <a:t> ~ </a:t>
            </a:r>
            <a:r>
              <a:rPr lang="en-US" altLang="ru-RU" sz="4400" dirty="0"/>
              <a:t>0,4×10</a:t>
            </a:r>
            <a:r>
              <a:rPr lang="en-US" altLang="ru-RU" sz="4400" baseline="30000" dirty="0"/>
              <a:t>-4</a:t>
            </a:r>
            <a:r>
              <a:rPr lang="en-US" altLang="ru-RU" sz="4400" dirty="0"/>
              <a:t> – 0</a:t>
            </a:r>
            <a:r>
              <a:rPr lang="ru-RU" altLang="ru-RU" sz="4400" dirty="0"/>
              <a:t>,7×</a:t>
            </a:r>
            <a:r>
              <a:rPr lang="en-US" altLang="ru-RU" sz="4400" dirty="0"/>
              <a:t>10</a:t>
            </a:r>
            <a:r>
              <a:rPr lang="en-US" altLang="ru-RU" sz="4400" baseline="30000" dirty="0"/>
              <a:t>-4</a:t>
            </a:r>
            <a:r>
              <a:rPr lang="en-US" altLang="ru-RU" sz="4400" dirty="0"/>
              <a:t> </a:t>
            </a:r>
            <a:r>
              <a:rPr lang="en-US" altLang="ru-RU" sz="4400" dirty="0" err="1"/>
              <a:t>см</a:t>
            </a:r>
            <a:r>
              <a:rPr lang="ru-RU" altLang="ru-RU" sz="4400" dirty="0"/>
              <a:t>)</a:t>
            </a:r>
            <a:endParaRPr lang="ru-RU" altLang="ru-RU" sz="6600" dirty="0">
              <a:solidFill>
                <a:srgbClr val="0000FF"/>
              </a:solidFill>
            </a:endParaRPr>
          </a:p>
        </p:txBody>
      </p:sp>
      <p:pic>
        <p:nvPicPr>
          <p:cNvPr id="3" name="Picture 47" descr="N:\Эмблема.tif">
            <a:extLst>
              <a:ext uri="{FF2B5EF4-FFF2-40B4-BE49-F238E27FC236}">
                <a16:creationId xmlns:a16="http://schemas.microsoft.com/office/drawing/2014/main" xmlns="" id="{C63E950E-0E29-4327-B9AD-4AB2A15F1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993244"/>
            <a:ext cx="3726941" cy="86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547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56792"/>
            <a:ext cx="9144000" cy="3046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dirty="0"/>
              <a:t>Основной закон</a:t>
            </a:r>
          </a:p>
          <a:p>
            <a:pPr algn="ctr"/>
            <a:r>
              <a:rPr lang="ru-RU" sz="4800" dirty="0"/>
              <a:t>физической оптики</a:t>
            </a:r>
          </a:p>
          <a:p>
            <a:pPr algn="ctr"/>
            <a:r>
              <a:rPr lang="ru-RU" sz="4800" dirty="0"/>
              <a:t>принцип </a:t>
            </a:r>
          </a:p>
          <a:p>
            <a:pPr algn="ctr"/>
            <a:r>
              <a:rPr lang="ru-RU" altLang="ru-RU" sz="4800" b="1" dirty="0">
                <a:solidFill>
                  <a:srgbClr val="FF0000"/>
                </a:solidFill>
              </a:rPr>
              <a:t>Гюйгенса-Френеля</a:t>
            </a:r>
            <a:r>
              <a:rPr lang="ru-RU" sz="4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244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3284984"/>
            <a:ext cx="9144000" cy="261610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В результате фаза переместится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в амплитудный сомножитель т.е. произойдет </a:t>
            </a:r>
          </a:p>
          <a:p>
            <a:pPr algn="ctr"/>
            <a:r>
              <a:rPr lang="ru-RU" sz="5400" b="1" dirty="0">
                <a:solidFill>
                  <a:srgbClr val="FF0000"/>
                </a:solidFill>
              </a:rPr>
              <a:t>фазовое детектирование!!!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9967" y="2095025"/>
            <a:ext cx="9144000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ru-RU" sz="5400" dirty="0"/>
          </a:p>
        </p:txBody>
      </p:sp>
      <p:graphicFrame>
        <p:nvGraphicFramePr>
          <p:cNvPr id="4" name="Object 97">
            <a:extLst>
              <a:ext uri="{FF2B5EF4-FFF2-40B4-BE49-F238E27FC236}">
                <a16:creationId xmlns:a16="http://schemas.microsoft.com/office/drawing/2014/main" xmlns="" id="{CD3BA9A8-3062-456B-B052-6F00DB2A83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1102103"/>
              </p:ext>
            </p:extLst>
          </p:nvPr>
        </p:nvGraphicFramePr>
        <p:xfrm>
          <a:off x="1724816" y="2138384"/>
          <a:ext cx="5706957" cy="836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8" name="Equation" r:id="rId3" imgW="2082800" imgH="304800" progId="Equation.DSMT4">
                  <p:embed/>
                </p:oleObj>
              </mc:Choice>
              <mc:Fallback>
                <p:oleObj name="Equation" r:id="rId3" imgW="2082800" imgH="304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4816" y="2138384"/>
                        <a:ext cx="5706957" cy="83661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1124744"/>
            <a:ext cx="9144000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Интенсивность этой волны имеет вид</a:t>
            </a:r>
          </a:p>
        </p:txBody>
      </p:sp>
    </p:spTree>
    <p:extLst>
      <p:ext uri="{BB962C8B-B14F-4D97-AF65-F5344CB8AC3E}">
        <p14:creationId xmlns:p14="http://schemas.microsoft.com/office/powerpoint/2010/main" val="44046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0A5081C-FD12-4B09-8184-D1E9CA6D0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350" y="2680692"/>
            <a:ext cx="4438650" cy="2476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38D1A4F-9200-4DDD-ACF1-68A66C9585F0}"/>
              </a:ext>
            </a:extLst>
          </p:cNvPr>
          <p:cNvSpPr txBox="1"/>
          <p:nvPr/>
        </p:nvSpPr>
        <p:spPr>
          <a:xfrm>
            <a:off x="0" y="1099322"/>
            <a:ext cx="9144000" cy="144655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Четвертьволновая пластика </a:t>
            </a:r>
          </a:p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кольцевая диафрагма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2CCDD0E2-6EA2-416F-9DB9-0D50CE662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80692"/>
            <a:ext cx="440055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13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40E4351-9A7E-42DB-86A6-77AA00A1F3DD}"/>
              </a:ext>
            </a:extLst>
          </p:cNvPr>
          <p:cNvSpPr/>
          <p:nvPr/>
        </p:nvSpPr>
        <p:spPr>
          <a:xfrm>
            <a:off x="529300" y="5749225"/>
            <a:ext cx="1882460" cy="40010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F07291BD-255F-40AE-BF45-482B5A115777}"/>
              </a:ext>
            </a:extLst>
          </p:cNvPr>
          <p:cNvSpPr/>
          <p:nvPr/>
        </p:nvSpPr>
        <p:spPr>
          <a:xfrm>
            <a:off x="529300" y="5229204"/>
            <a:ext cx="1944216" cy="40010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E0D3FFC-3EFD-48DB-A343-71A52D874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9144000" cy="3234301"/>
          </a:xfrm>
          <a:prstGeom prst="rect">
            <a:avLst/>
          </a:prstGeom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xmlns="" id="{AA3A4FC4-4D8D-4FF5-AE2D-7CCD6235D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FF0000"/>
                </a:solidFill>
              </a:rPr>
              <a:t>Схема фазово-</a:t>
            </a:r>
            <a:r>
              <a:rPr lang="ru-RU" altLang="ru-RU" sz="3600" b="1" dirty="0" err="1">
                <a:solidFill>
                  <a:srgbClr val="FF0000"/>
                </a:solidFill>
              </a:rPr>
              <a:t>темнопольного</a:t>
            </a:r>
            <a:r>
              <a:rPr lang="ru-RU" altLang="ru-RU" sz="3600" b="1" dirty="0">
                <a:solidFill>
                  <a:srgbClr val="FF0000"/>
                </a:solidFill>
              </a:rPr>
              <a:t> микроскопа Ф. </a:t>
            </a:r>
            <a:r>
              <a:rPr lang="ru-RU" altLang="ru-RU" sz="3600" b="1" dirty="0" err="1">
                <a:solidFill>
                  <a:srgbClr val="FF0000"/>
                </a:solidFill>
              </a:rPr>
              <a:t>Цернике</a:t>
            </a:r>
            <a:r>
              <a:rPr lang="ru-RU" altLang="ru-RU" sz="3600" b="1" dirty="0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5A2321FF-101F-4733-8CF6-22C06B615F13}"/>
              </a:ext>
            </a:extLst>
          </p:cNvPr>
          <p:cNvCxnSpPr/>
          <p:nvPr/>
        </p:nvCxnSpPr>
        <p:spPr>
          <a:xfrm>
            <a:off x="612389" y="5445224"/>
            <a:ext cx="158417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55C4612-D350-4482-92A5-EE2D7FF80017}"/>
              </a:ext>
            </a:extLst>
          </p:cNvPr>
          <p:cNvSpPr txBox="1"/>
          <p:nvPr/>
        </p:nvSpPr>
        <p:spPr>
          <a:xfrm>
            <a:off x="2411760" y="5229200"/>
            <a:ext cx="6229013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00CC"/>
                </a:solidFill>
              </a:rPr>
              <a:t>Лучи проходящие через кольцевую диафрагму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78568FA0-EB7C-46C6-A84E-0B600DC85018}"/>
              </a:ext>
            </a:extLst>
          </p:cNvPr>
          <p:cNvCxnSpPr/>
          <p:nvPr/>
        </p:nvCxnSpPr>
        <p:spPr>
          <a:xfrm>
            <a:off x="612389" y="5949280"/>
            <a:ext cx="1584176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CB1D076-B13C-46FC-9745-9ACD115C207C}"/>
              </a:ext>
            </a:extLst>
          </p:cNvPr>
          <p:cNvSpPr txBox="1"/>
          <p:nvPr/>
        </p:nvSpPr>
        <p:spPr>
          <a:xfrm>
            <a:off x="2411760" y="5749225"/>
            <a:ext cx="6229012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CC"/>
                </a:solidFill>
              </a:rPr>
              <a:t>Лучи рассеянные объектом</a:t>
            </a:r>
          </a:p>
        </p:txBody>
      </p:sp>
    </p:spTree>
    <p:extLst>
      <p:ext uri="{BB962C8B-B14F-4D97-AF65-F5344CB8AC3E}">
        <p14:creationId xmlns:p14="http://schemas.microsoft.com/office/powerpoint/2010/main" val="322712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4" grpId="0" animBg="1"/>
      <p:bldP spid="7" grpId="0" animBg="1"/>
      <p:bldP spid="9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83BEA1A-8D9B-47B2-9A03-659C81BBE990}"/>
              </a:ext>
            </a:extLst>
          </p:cNvPr>
          <p:cNvSpPr txBox="1"/>
          <p:nvPr/>
        </p:nvSpPr>
        <p:spPr>
          <a:xfrm>
            <a:off x="0" y="1340768"/>
            <a:ext cx="9144000" cy="526297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800" dirty="0"/>
              <a:t>М. Борн, Э. Вольф</a:t>
            </a:r>
            <a:r>
              <a:rPr lang="en-US" sz="2800" dirty="0"/>
              <a:t>.</a:t>
            </a:r>
            <a:r>
              <a:rPr lang="ru-RU" sz="2800" dirty="0"/>
              <a:t>  Основы оптики, Москва, Издательство «НАУКА», 1970, с.855</a:t>
            </a:r>
          </a:p>
          <a:p>
            <a:endParaRPr lang="ru-RU" altLang="ru-RU" sz="2800" dirty="0"/>
          </a:p>
          <a:p>
            <a:r>
              <a:rPr lang="ru-RU" altLang="ru-RU" sz="2800" dirty="0"/>
              <a:t>2. </a:t>
            </a:r>
            <a:r>
              <a:rPr lang="ru-RU" altLang="ru-RU" sz="2800" dirty="0" err="1"/>
              <a:t>Дж.Гудмен</a:t>
            </a:r>
            <a:r>
              <a:rPr lang="ru-RU" altLang="ru-RU" sz="2800" dirty="0"/>
              <a:t>, Введение в Фурье-оптику, Москва, Мир,1970,с.364 </a:t>
            </a:r>
          </a:p>
          <a:p>
            <a:endParaRPr lang="en-US" sz="2800" dirty="0"/>
          </a:p>
          <a:p>
            <a:r>
              <a:rPr lang="ru-RU" sz="2800" dirty="0"/>
              <a:t> 3. Г. </a:t>
            </a:r>
            <a:r>
              <a:rPr lang="ru-RU" sz="2800" dirty="0" err="1"/>
              <a:t>Ланлсберг</a:t>
            </a:r>
            <a:r>
              <a:rPr lang="en-US" sz="2800" dirty="0"/>
              <a:t>.</a:t>
            </a:r>
            <a:r>
              <a:rPr lang="ru-RU" sz="2800" dirty="0"/>
              <a:t>  Оптика. Учебное пособие для вузов". 1976, с.852.</a:t>
            </a:r>
            <a:endParaRPr lang="en-US" sz="2800" dirty="0"/>
          </a:p>
          <a:p>
            <a:endParaRPr lang="ru-RU" sz="2800" dirty="0"/>
          </a:p>
          <a:p>
            <a:r>
              <a:rPr lang="ru-RU" sz="2800" dirty="0"/>
              <a:t>4. Е. Бутиков</a:t>
            </a:r>
            <a:r>
              <a:rPr lang="en-US" sz="2800" dirty="0"/>
              <a:t>.</a:t>
            </a:r>
            <a:r>
              <a:rPr lang="ru-RU" sz="2800" dirty="0"/>
              <a:t> Оптика: Учебное пособие для студентов физических специальностей вузов. </a:t>
            </a:r>
            <a:r>
              <a:rPr lang="en-US" sz="2800" dirty="0"/>
              <a:t> </a:t>
            </a:r>
            <a:r>
              <a:rPr lang="ru-RU" sz="2800" dirty="0"/>
              <a:t>Издательство:  </a:t>
            </a:r>
            <a:r>
              <a:rPr lang="en-US" sz="2800" dirty="0"/>
              <a:t>BHV, 2003</a:t>
            </a:r>
            <a:r>
              <a:rPr lang="ru-RU" sz="2800" dirty="0"/>
              <a:t>, с.480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7707F50-CF95-461F-A1E2-5C855EF3FD1C}"/>
              </a:ext>
            </a:extLst>
          </p:cNvPr>
          <p:cNvSpPr txBox="1"/>
          <p:nvPr/>
        </p:nvSpPr>
        <p:spPr>
          <a:xfrm>
            <a:off x="0" y="548680"/>
            <a:ext cx="9144000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/>
              <a:t>Основная литература</a:t>
            </a:r>
          </a:p>
        </p:txBody>
      </p:sp>
    </p:spTree>
    <p:extLst>
      <p:ext uri="{BB962C8B-B14F-4D97-AF65-F5344CB8AC3E}">
        <p14:creationId xmlns:p14="http://schemas.microsoft.com/office/powerpoint/2010/main" val="152044353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N:\Галилео Галилей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51978"/>
            <a:ext cx="3346089" cy="338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82170" y="1074216"/>
            <a:ext cx="5656475" cy="415498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Галиле́о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Галиле́й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(1564-1642) итальянский физик, механик, астроном, философ, математик, оказавший значительное влияние на науку своего времени. </a:t>
            </a:r>
          </a:p>
          <a:p>
            <a:pPr algn="ctr"/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одним из первых использовал телескоп для наблюдения небесных тел и сделал ряд выдающихся астрономических открытий. Галилей — основатель экспериментальной физики. </a:t>
            </a:r>
          </a:p>
        </p:txBody>
      </p:sp>
    </p:spTree>
    <p:extLst>
      <p:ext uri="{BB962C8B-B14F-4D97-AF65-F5344CB8AC3E}">
        <p14:creationId xmlns:p14="http://schemas.microsoft.com/office/powerpoint/2010/main" val="265036058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иллеброрд СНЕЛЛИУС (СНЕЛЛЬ) (Willebrord Van Roijen Snell). Изображение с сайта www.haverford.edu">
            <a:extLst>
              <a:ext uri="{FF2B5EF4-FFF2-40B4-BE49-F238E27FC236}">
                <a16:creationId xmlns:a16="http://schemas.microsoft.com/office/drawing/2014/main" xmlns="" id="{FCD3444A-CF26-4B05-87D2-9B2EB271DC9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2771800" cy="32403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F95D7166-1687-413F-8BEC-04BBC57CB324}"/>
              </a:ext>
            </a:extLst>
          </p:cNvPr>
          <p:cNvSpPr/>
          <p:nvPr/>
        </p:nvSpPr>
        <p:spPr>
          <a:xfrm>
            <a:off x="2910312" y="226376"/>
            <a:ext cx="6228184" cy="637097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kern="1800" dirty="0" err="1">
                <a:solidFill>
                  <a:srgbClr val="0010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Виллеброрд</a:t>
            </a:r>
            <a:r>
              <a:rPr lang="ru-RU" sz="2400" b="1" kern="1800" dirty="0">
                <a:solidFill>
                  <a:srgbClr val="0010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СНЕЛЛИУС (СНЕЛЛЬ) </a:t>
            </a:r>
          </a:p>
          <a:p>
            <a:pPr algn="ctr"/>
            <a:r>
              <a:rPr lang="ru-RU" sz="2400" b="1" dirty="0">
                <a:solidFill>
                  <a:srgbClr val="0010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(1580–1626) </a:t>
            </a:r>
            <a:r>
              <a:rPr lang="ru-RU" sz="2400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Голландский математик и физик. </a:t>
            </a:r>
          </a:p>
          <a:p>
            <a:pPr algn="ctr"/>
            <a:r>
              <a:rPr lang="ru-RU" sz="2400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Изучал математику и юриспруденцию в различных университетах Европы, познакомился со многими видными учеными своего времени, включая Иоганна Кеплера. </a:t>
            </a:r>
          </a:p>
          <a:p>
            <a:pPr algn="ctr"/>
            <a:r>
              <a:rPr lang="ru-RU" sz="2400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1613 году профессор Лейденского университета. </a:t>
            </a:r>
          </a:p>
          <a:p>
            <a:pPr algn="ctr"/>
            <a:r>
              <a:rPr lang="ru-RU" sz="2400" b="1" dirty="0">
                <a:solidFill>
                  <a:srgbClr val="1A1A1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Стоял у истоков новой науки геодезии. 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1621 году, после многочисленных экспериментов по оптике, открыл закон преломления лучей, позже названный его именем. </a:t>
            </a:r>
          </a:p>
          <a:p>
            <a:pPr algn="ctr"/>
            <a:r>
              <a:rPr lang="ru-RU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Результаты своих исследований </a:t>
            </a:r>
            <a:r>
              <a:rPr lang="ru-RU" sz="24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Снеллиус</a:t>
            </a:r>
            <a:r>
              <a:rPr lang="ru-RU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не публиковал. Позже они были обнаружены Рене Декартом и включены в </a:t>
            </a:r>
          </a:p>
          <a:p>
            <a:pPr algn="ctr"/>
            <a:r>
              <a:rPr lang="ru-RU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«Начала философии»</a:t>
            </a:r>
            <a:endParaRPr lang="ru-RU" sz="2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43292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86103D0-5029-4A09-A2CD-C511278D9C52}"/>
              </a:ext>
            </a:extLst>
          </p:cNvPr>
          <p:cNvSpPr/>
          <p:nvPr/>
        </p:nvSpPr>
        <p:spPr>
          <a:xfrm>
            <a:off x="3203848" y="327477"/>
            <a:ext cx="5940152" cy="622529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Гюйгенс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Христиа́н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ван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Зёйлихем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(1629-1695) нидерландский механик, физик, математик, астроном и изобретатель. В 1681 г. окончил Лейденский университет. Иностранный член Лондонского королевского общества, первый президент Французской академии наук.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Основоположник теоретической механики и теории вероятностей. Внес значительный вклад в оптику, молекулярную физику, астрономию, геометрию.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Открыл кольца Сатурна и Титан (спутник Сатурна). Изобрел и изготовил первую модель часов с маятником со спусковым механизмом, дал их теорию, установил законы колебаний физического маятника, заложил основы теории удара. Создал волновую теорию света, объяснил двойное лучепреломление. Совместно с Р. Гуком установил постоянные точки термометра.</a:t>
            </a:r>
            <a:endParaRPr lang="ru-RU" sz="20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A1F7026-85C4-4355-A208-DE8FF65C9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24744"/>
            <a:ext cx="3059832" cy="399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67673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upload.wikimedia.org/wikipedia/commons/thumb/8/8e/PSM_V67_D097_John_William_Strutt.png/120px-PSM_V67_D097_John_William_Strutt.png">
            <a:hlinkClick r:id="rId2"/>
            <a:extLst>
              <a:ext uri="{FF2B5EF4-FFF2-40B4-BE49-F238E27FC236}">
                <a16:creationId xmlns:a16="http://schemas.microsoft.com/office/drawing/2014/main" xmlns="" id="{7F8264A5-B4BF-4BB8-B8D6-B3B06829680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2404746" cy="316835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853C180-3362-4F9D-83B9-A8D919EC2836}"/>
              </a:ext>
            </a:extLst>
          </p:cNvPr>
          <p:cNvSpPr txBox="1"/>
          <p:nvPr/>
        </p:nvSpPr>
        <p:spPr>
          <a:xfrm>
            <a:off x="2699792" y="6206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5BEBA6CC-8F9E-478C-A415-0EA92740E451}"/>
              </a:ext>
            </a:extLst>
          </p:cNvPr>
          <p:cNvSpPr/>
          <p:nvPr/>
        </p:nvSpPr>
        <p:spPr>
          <a:xfrm>
            <a:off x="2518086" y="260648"/>
            <a:ext cx="6625914" cy="6057043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Джон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Уи́льям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Стретт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третий барон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Рэле́й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(1842-1919), более известный как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лорд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Рэйли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Рэлей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— </a:t>
            </a: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британский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физик, механик, открывший газ аргон. </a:t>
            </a:r>
          </a:p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Нобелевскую премию по физике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1904 году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Открыл явление, называемое рассеянием Рэлея, предсказал существование поверхностных волн, (волны Рэлея). </a:t>
            </a:r>
          </a:p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ru-RU" sz="2000" dirty="0">
                <a:solidFill>
                  <a:srgbClr val="FF99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Член Лондонского королевского общества, (президент 1905—1908). Иностранный член Французской </a:t>
            </a:r>
            <a:r>
              <a:rPr lang="ru-RU" sz="2000" dirty="0" err="1">
                <a:solidFill>
                  <a:srgbClr val="FF99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акадмии</a:t>
            </a:r>
            <a:r>
              <a:rPr lang="ru-RU" sz="2000" dirty="0">
                <a:solidFill>
                  <a:srgbClr val="FF99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наук. </a:t>
            </a:r>
          </a:p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1861 году он поступил в Тринити-колледж Кембриджского университета, где изучал математику. Работал сотрудником Тринити-колледжа до1871 году. </a:t>
            </a:r>
          </a:p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После смерти Джеймса Максвелла в 1879 году Рэлей стал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Кавендишским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профессором Кембриджского университета и директором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Кавендишской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лаборатории до 1884 года. С 1887 г. Рэлей — профессор Королевского института Великобритании (Лондон). </a:t>
            </a:r>
          </a:p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1908 - 1919 президент Кембриджского университета . 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70795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06C5BEE-F2FB-4CFE-8585-D383D08D231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" y="1484784"/>
            <a:ext cx="3004870" cy="387972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C8E543D8-2E19-4773-8B39-60F0D3B1F2BB}"/>
              </a:ext>
            </a:extLst>
          </p:cNvPr>
          <p:cNvSpPr/>
          <p:nvPr/>
        </p:nvSpPr>
        <p:spPr>
          <a:xfrm>
            <a:off x="3107640" y="170913"/>
            <a:ext cx="6036359" cy="642643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Фриц </a:t>
            </a:r>
            <a:r>
              <a:rPr lang="ru-RU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Цернике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(1888-1966) голландский физик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Нобелевской премии по физике 1953 года «За разработку метода фазового-контраста и за изобретение фазово-контрастного микроскопа»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Член Нидерландской королевской академии наук, иностранный член Лондонского королевского общества</a:t>
            </a:r>
            <a:r>
              <a:rPr lang="ru-RU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Окончил университет в Амстердаме.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1933 году </a:t>
            </a:r>
            <a:r>
              <a:rPr lang="ru-RU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Цернике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опубликовал работу ставшую началом применения фазового контраста в микроскопии, разработал первый в мировой практике микроскоп на основе метод фазового контраста.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Разработал методику анализа аберраций оптических систем. (полиномы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Цернике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оптимальная "балансировка" аберраций). 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17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800" y="5862662"/>
            <a:ext cx="9144000" cy="9233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ru-RU" sz="1800" b="1" dirty="0"/>
              <a:t> </a:t>
            </a:r>
            <a:r>
              <a:rPr lang="de-DE" altLang="ru-RU" sz="1800" b="1" dirty="0">
                <a:solidFill>
                  <a:srgbClr val="FF4747"/>
                </a:solidFill>
              </a:rPr>
              <a:t>И, </a:t>
            </a:r>
            <a:r>
              <a:rPr lang="de-DE" altLang="ru-RU" sz="1800" b="1" dirty="0" err="1">
                <a:solidFill>
                  <a:srgbClr val="FF4747"/>
                </a:solidFill>
              </a:rPr>
              <a:t>кстати</a:t>
            </a:r>
            <a:r>
              <a:rPr lang="de-DE" altLang="ru-RU" sz="1800" b="1" dirty="0">
                <a:solidFill>
                  <a:srgbClr val="FF4747"/>
                </a:solidFill>
              </a:rPr>
              <a:t>, </a:t>
            </a:r>
            <a:r>
              <a:rPr lang="de-DE" altLang="ru-RU" sz="1800" b="1" dirty="0" err="1">
                <a:solidFill>
                  <a:srgbClr val="FF4747"/>
                </a:solidFill>
              </a:rPr>
              <a:t>насчет</a:t>
            </a:r>
            <a:r>
              <a:rPr lang="de-DE" altLang="ru-RU" sz="1800" b="1" dirty="0">
                <a:solidFill>
                  <a:srgbClr val="FF4747"/>
                </a:solidFill>
              </a:rPr>
              <a:t> </a:t>
            </a:r>
            <a:r>
              <a:rPr lang="de-DE" altLang="ru-RU" sz="1800" b="1" dirty="0" err="1">
                <a:solidFill>
                  <a:srgbClr val="FF4747"/>
                </a:solidFill>
              </a:rPr>
              <a:t>аборта</a:t>
            </a:r>
            <a:r>
              <a:rPr lang="de-DE" altLang="ru-RU" sz="1800" b="1" dirty="0">
                <a:solidFill>
                  <a:srgbClr val="FF4747"/>
                </a:solidFill>
              </a:rPr>
              <a:t>: </a:t>
            </a:r>
            <a:endParaRPr lang="ru-RU" altLang="ru-RU" sz="1800" b="1" dirty="0" smtClean="0">
              <a:solidFill>
                <a:srgbClr val="FF4747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ru-RU" sz="1800" b="1" dirty="0" err="1" smtClean="0">
                <a:solidFill>
                  <a:srgbClr val="FF4747"/>
                </a:solidFill>
              </a:rPr>
              <a:t>если</a:t>
            </a:r>
            <a:r>
              <a:rPr lang="de-DE" altLang="ru-RU" sz="1800" b="1" dirty="0" smtClean="0">
                <a:solidFill>
                  <a:srgbClr val="FF4747"/>
                </a:solidFill>
              </a:rPr>
              <a:t> </a:t>
            </a:r>
            <a:r>
              <a:rPr lang="de-DE" altLang="ru-RU" sz="1800" b="1" dirty="0" err="1">
                <a:solidFill>
                  <a:srgbClr val="FF4747"/>
                </a:solidFill>
              </a:rPr>
              <a:t>ваш</a:t>
            </a:r>
            <a:r>
              <a:rPr lang="de-DE" altLang="ru-RU" sz="1800" b="1" dirty="0">
                <a:solidFill>
                  <a:srgbClr val="FF4747"/>
                </a:solidFill>
              </a:rPr>
              <a:t> </a:t>
            </a:r>
            <a:r>
              <a:rPr lang="de-DE" altLang="ru-RU" sz="1800" b="1" dirty="0" err="1">
                <a:solidFill>
                  <a:srgbClr val="FF4747"/>
                </a:solidFill>
              </a:rPr>
              <a:t>ответ</a:t>
            </a:r>
            <a:r>
              <a:rPr lang="de-DE" altLang="ru-RU" sz="1800" b="1" dirty="0">
                <a:solidFill>
                  <a:srgbClr val="FF4747"/>
                </a:solidFill>
              </a:rPr>
              <a:t> «</a:t>
            </a:r>
            <a:r>
              <a:rPr lang="de-DE" altLang="ru-RU" sz="1800" b="1" dirty="0" err="1">
                <a:solidFill>
                  <a:srgbClr val="FF4747"/>
                </a:solidFill>
              </a:rPr>
              <a:t>да</a:t>
            </a:r>
            <a:r>
              <a:rPr lang="de-DE" altLang="ru-RU" sz="1800" b="1" dirty="0">
                <a:solidFill>
                  <a:srgbClr val="FF4747"/>
                </a:solidFill>
              </a:rPr>
              <a:t>», </a:t>
            </a:r>
            <a:r>
              <a:rPr lang="de-DE" altLang="ru-RU" sz="1800" b="1" dirty="0" err="1">
                <a:solidFill>
                  <a:srgbClr val="FF4747"/>
                </a:solidFill>
              </a:rPr>
              <a:t>то</a:t>
            </a:r>
            <a:r>
              <a:rPr lang="de-DE" altLang="ru-RU" sz="1800" b="1" dirty="0">
                <a:solidFill>
                  <a:srgbClr val="FF4747"/>
                </a:solidFill>
              </a:rPr>
              <a:t> </a:t>
            </a:r>
            <a:r>
              <a:rPr lang="de-DE" altLang="ru-RU" sz="1800" b="1" dirty="0" err="1">
                <a:solidFill>
                  <a:srgbClr val="FF4747"/>
                </a:solidFill>
              </a:rPr>
              <a:t>вы</a:t>
            </a:r>
            <a:r>
              <a:rPr lang="de-DE" altLang="ru-RU" sz="1800" b="1" dirty="0">
                <a:solidFill>
                  <a:srgbClr val="FF4747"/>
                </a:solidFill>
              </a:rPr>
              <a:t> </a:t>
            </a:r>
            <a:r>
              <a:rPr lang="de-DE" altLang="ru-RU" sz="1800" b="1" dirty="0" err="1">
                <a:solidFill>
                  <a:srgbClr val="FF4747"/>
                </a:solidFill>
              </a:rPr>
              <a:t>только</a:t>
            </a:r>
            <a:r>
              <a:rPr lang="de-DE" altLang="ru-RU" sz="1800" b="1" dirty="0">
                <a:solidFill>
                  <a:srgbClr val="FF4747"/>
                </a:solidFill>
              </a:rPr>
              <a:t> </a:t>
            </a:r>
            <a:r>
              <a:rPr lang="de-DE" altLang="ru-RU" sz="1800" b="1" dirty="0" err="1">
                <a:solidFill>
                  <a:srgbClr val="FF4747"/>
                </a:solidFill>
              </a:rPr>
              <a:t>что</a:t>
            </a:r>
            <a:r>
              <a:rPr lang="de-DE" altLang="ru-RU" sz="1800" b="1" dirty="0">
                <a:solidFill>
                  <a:srgbClr val="FF4747"/>
                </a:solidFill>
              </a:rPr>
              <a:t> </a:t>
            </a:r>
            <a:r>
              <a:rPr lang="de-DE" altLang="ru-RU" sz="1800" b="1" dirty="0" err="1">
                <a:solidFill>
                  <a:srgbClr val="FF4747"/>
                </a:solidFill>
              </a:rPr>
              <a:t>убили</a:t>
            </a:r>
            <a:r>
              <a:rPr lang="de-DE" altLang="ru-RU" sz="1800" b="1" dirty="0">
                <a:solidFill>
                  <a:srgbClr val="FF4747"/>
                </a:solidFill>
              </a:rPr>
              <a:t> </a:t>
            </a:r>
            <a:r>
              <a:rPr lang="ru-RU" altLang="ru-RU" sz="1800" b="1" dirty="0">
                <a:solidFill>
                  <a:srgbClr val="FF4747"/>
                </a:solidFill>
              </a:rPr>
              <a:t> </a:t>
            </a:r>
            <a:r>
              <a:rPr lang="ru-RU" altLang="ru-RU" sz="1800" b="1" dirty="0" smtClean="0">
                <a:solidFill>
                  <a:srgbClr val="FF4747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FF4747"/>
                </a:solidFill>
              </a:rPr>
              <a:t>будущего </a:t>
            </a:r>
            <a:r>
              <a:rPr lang="ru-RU" altLang="ru-RU" sz="1800" b="1" dirty="0">
                <a:solidFill>
                  <a:srgbClr val="FF4747"/>
                </a:solidFill>
              </a:rPr>
              <a:t>великого  композитора  Людвига Ван Б</a:t>
            </a:r>
            <a:r>
              <a:rPr lang="de-DE" altLang="ru-RU" sz="1800" b="1" dirty="0" err="1">
                <a:solidFill>
                  <a:srgbClr val="FF4747"/>
                </a:solidFill>
              </a:rPr>
              <a:t>етховена</a:t>
            </a:r>
            <a:r>
              <a:rPr lang="de-DE" altLang="ru-RU" sz="1800" b="1" dirty="0">
                <a:solidFill>
                  <a:srgbClr val="FF4747"/>
                </a:solidFill>
              </a:rPr>
              <a:t>. </a:t>
            </a:r>
            <a:endParaRPr lang="ru-RU" altLang="ru-RU" sz="1800" dirty="0">
              <a:solidFill>
                <a:srgbClr val="FF4747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-7937" y="44624"/>
            <a:ext cx="9151937" cy="9239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ru-RU" sz="1800" b="1" i="1" dirty="0" err="1"/>
              <a:t>Представим</a:t>
            </a:r>
            <a:r>
              <a:rPr lang="de-DE" altLang="ru-RU" sz="1800" b="1" i="1" dirty="0"/>
              <a:t>, </a:t>
            </a:r>
            <a:r>
              <a:rPr lang="de-DE" altLang="ru-RU" sz="1800" b="1" i="1" dirty="0" err="1"/>
              <a:t>если</a:t>
            </a:r>
            <a:r>
              <a:rPr lang="de-DE" altLang="ru-RU" sz="1800" b="1" i="1" dirty="0"/>
              <a:t> </a:t>
            </a:r>
            <a:r>
              <a:rPr lang="de-DE" altLang="ru-RU" sz="1800" b="1" i="1" dirty="0" err="1"/>
              <a:t>бы</a:t>
            </a:r>
            <a:r>
              <a:rPr lang="de-DE" altLang="ru-RU" sz="1800" b="1" i="1" dirty="0"/>
              <a:t> </a:t>
            </a:r>
            <a:r>
              <a:rPr lang="de-DE" altLang="ru-RU" sz="1800" b="1" i="1" dirty="0" err="1"/>
              <a:t>вы</a:t>
            </a:r>
            <a:r>
              <a:rPr lang="de-DE" altLang="ru-RU" sz="1800" b="1" i="1" dirty="0"/>
              <a:t> </a:t>
            </a:r>
            <a:r>
              <a:rPr lang="de-DE" altLang="ru-RU" sz="1800" b="1" i="1" dirty="0" err="1"/>
              <a:t>встретили</a:t>
            </a:r>
            <a:r>
              <a:rPr lang="de-DE" altLang="ru-RU" sz="1800" b="1" i="1" dirty="0"/>
              <a:t> </a:t>
            </a:r>
            <a:r>
              <a:rPr lang="de-DE" altLang="ru-RU" sz="1800" b="1" i="1" dirty="0" err="1"/>
              <a:t>беременную</a:t>
            </a:r>
            <a:r>
              <a:rPr lang="de-DE" altLang="ru-RU" sz="1800" b="1" i="1" dirty="0"/>
              <a:t> </a:t>
            </a:r>
            <a:r>
              <a:rPr lang="de-DE" altLang="ru-RU" sz="1800" b="1" i="1" dirty="0" err="1"/>
              <a:t>женщину</a:t>
            </a:r>
            <a:r>
              <a:rPr lang="de-DE" altLang="ru-RU" sz="1800" b="1" i="1" dirty="0"/>
              <a:t>, у </a:t>
            </a:r>
            <a:r>
              <a:rPr lang="de-DE" altLang="ru-RU" sz="1800" b="1" i="1" dirty="0" err="1"/>
              <a:t>которой</a:t>
            </a:r>
            <a:r>
              <a:rPr lang="de-DE" altLang="ru-RU" sz="1800" b="1" i="1" dirty="0"/>
              <a:t> </a:t>
            </a:r>
            <a:r>
              <a:rPr lang="de-DE" altLang="ru-RU" sz="1800" b="1" i="1" dirty="0" err="1"/>
              <a:t>уже</a:t>
            </a:r>
            <a:r>
              <a:rPr lang="de-DE" altLang="ru-RU" sz="1800" b="1" i="1" dirty="0"/>
              <a:t> 8 </a:t>
            </a:r>
            <a:r>
              <a:rPr lang="de-DE" altLang="ru-RU" sz="1800" b="1" i="1" dirty="0" err="1"/>
              <a:t>детей</a:t>
            </a:r>
            <a:r>
              <a:rPr lang="de-DE" altLang="ru-RU" sz="1800" b="1" i="1" dirty="0"/>
              <a:t>, </a:t>
            </a:r>
            <a:r>
              <a:rPr lang="de-DE" altLang="ru-RU" sz="1800" b="1" i="1" dirty="0" err="1"/>
              <a:t>из</a:t>
            </a:r>
            <a:r>
              <a:rPr lang="de-DE" altLang="ru-RU" sz="1800" b="1" i="1" dirty="0"/>
              <a:t> </a:t>
            </a:r>
            <a:r>
              <a:rPr lang="de-DE" altLang="ru-RU" sz="1800" b="1" i="1" dirty="0" err="1"/>
              <a:t>них</a:t>
            </a:r>
            <a:r>
              <a:rPr lang="de-DE" altLang="ru-RU" sz="1800" b="1" i="1" dirty="0"/>
              <a:t> </a:t>
            </a:r>
            <a:r>
              <a:rPr lang="de-DE" altLang="ru-RU" sz="1800" b="1" i="1" dirty="0" err="1"/>
              <a:t>трое</a:t>
            </a:r>
            <a:r>
              <a:rPr lang="de-DE" altLang="ru-RU" sz="1800" b="1" i="1" dirty="0"/>
              <a:t> </a:t>
            </a:r>
            <a:r>
              <a:rPr lang="de-DE" altLang="ru-RU" sz="1800" b="1" i="1" dirty="0" err="1"/>
              <a:t>глухих</a:t>
            </a:r>
            <a:r>
              <a:rPr lang="de-DE" altLang="ru-RU" sz="1800" b="1" i="1" dirty="0"/>
              <a:t>, </a:t>
            </a:r>
            <a:r>
              <a:rPr lang="de-DE" altLang="ru-RU" sz="1800" b="1" i="1" dirty="0" err="1"/>
              <a:t>двое</a:t>
            </a:r>
            <a:r>
              <a:rPr lang="de-DE" altLang="ru-RU" sz="1800" b="1" i="1" dirty="0"/>
              <a:t> </a:t>
            </a:r>
            <a:r>
              <a:rPr lang="de-DE" altLang="ru-RU" sz="1800" b="1" i="1" dirty="0" err="1"/>
              <a:t>слепых</a:t>
            </a:r>
            <a:r>
              <a:rPr lang="de-DE" altLang="ru-RU" sz="1800" b="1" i="1" dirty="0"/>
              <a:t>, </a:t>
            </a:r>
            <a:r>
              <a:rPr lang="de-DE" altLang="ru-RU" sz="1800" b="1" i="1" dirty="0" err="1"/>
              <a:t>один</a:t>
            </a:r>
            <a:r>
              <a:rPr lang="de-DE" altLang="ru-RU" sz="1800" b="1" i="1" dirty="0"/>
              <a:t> </a:t>
            </a:r>
            <a:r>
              <a:rPr lang="de-DE" altLang="ru-RU" sz="1800" b="1" i="1" dirty="0" err="1"/>
              <a:t>умственно</a:t>
            </a:r>
            <a:r>
              <a:rPr lang="de-DE" altLang="ru-RU" sz="1800" b="1" i="1" dirty="0"/>
              <a:t> </a:t>
            </a:r>
            <a:r>
              <a:rPr lang="de-DE" altLang="ru-RU" sz="1800" b="1" i="1" dirty="0" err="1"/>
              <a:t>отсталый</a:t>
            </a:r>
            <a:r>
              <a:rPr lang="de-DE" altLang="ru-RU" sz="1800" b="1" i="1" dirty="0"/>
              <a:t>, а </a:t>
            </a:r>
            <a:r>
              <a:rPr lang="de-DE" altLang="ru-RU" sz="1800" b="1" i="1" dirty="0" err="1"/>
              <a:t>сама</a:t>
            </a:r>
            <a:r>
              <a:rPr lang="de-DE" altLang="ru-RU" sz="1800" b="1" i="1" dirty="0"/>
              <a:t> </a:t>
            </a:r>
            <a:r>
              <a:rPr lang="de-DE" altLang="ru-RU" sz="1800" b="1" i="1" dirty="0" err="1"/>
              <a:t>женщина</a:t>
            </a:r>
            <a:r>
              <a:rPr lang="de-DE" altLang="ru-RU" sz="1800" b="1" i="1" dirty="0"/>
              <a:t> </a:t>
            </a:r>
            <a:r>
              <a:rPr lang="de-DE" altLang="ru-RU" sz="1800" b="1" i="1" dirty="0" err="1"/>
              <a:t>больна</a:t>
            </a:r>
            <a:r>
              <a:rPr lang="de-DE" altLang="ru-RU" sz="1800" b="1" i="1" dirty="0"/>
              <a:t> </a:t>
            </a:r>
            <a:r>
              <a:rPr lang="de-DE" altLang="ru-RU" sz="1800" b="1" i="1" dirty="0" err="1"/>
              <a:t>сифилисом</a:t>
            </a:r>
            <a:r>
              <a:rPr lang="de-DE" altLang="ru-RU" sz="1800" b="1" i="1" dirty="0"/>
              <a:t> - </a:t>
            </a:r>
            <a:r>
              <a:rPr lang="de-DE" altLang="ru-RU" sz="1800" b="1" i="1" dirty="0" err="1"/>
              <a:t>вы</a:t>
            </a:r>
            <a:r>
              <a:rPr lang="de-DE" altLang="ru-RU" sz="1800" b="1" i="1" dirty="0"/>
              <a:t> </a:t>
            </a:r>
            <a:r>
              <a:rPr lang="de-DE" altLang="ru-RU" sz="1800" b="1" i="1" dirty="0" err="1"/>
              <a:t>бы</a:t>
            </a:r>
            <a:r>
              <a:rPr lang="de-DE" altLang="ru-RU" sz="1800" b="1" i="1" dirty="0"/>
              <a:t> </a:t>
            </a:r>
            <a:r>
              <a:rPr lang="de-DE" altLang="ru-RU" sz="1800" b="1" i="1" dirty="0" err="1"/>
              <a:t>посоветовали</a:t>
            </a:r>
            <a:r>
              <a:rPr lang="de-DE" altLang="ru-RU" sz="1800" b="1" i="1" dirty="0"/>
              <a:t> </a:t>
            </a:r>
            <a:r>
              <a:rPr lang="de-DE" altLang="ru-RU" sz="1800" b="1" i="1" dirty="0" err="1"/>
              <a:t>ей</a:t>
            </a:r>
            <a:r>
              <a:rPr lang="de-DE" altLang="ru-RU" sz="1800" b="1" i="1" dirty="0"/>
              <a:t> </a:t>
            </a:r>
            <a:r>
              <a:rPr lang="de-DE" altLang="ru-RU" sz="1800" b="1" i="1" dirty="0" err="1"/>
              <a:t>сделать</a:t>
            </a:r>
            <a:r>
              <a:rPr lang="de-DE" altLang="ru-RU" sz="1800" b="1" i="1" dirty="0"/>
              <a:t> </a:t>
            </a:r>
            <a:r>
              <a:rPr lang="de-DE" altLang="ru-RU" sz="1800" b="1" i="1" dirty="0" err="1"/>
              <a:t>аборт</a:t>
            </a:r>
            <a:r>
              <a:rPr lang="de-DE" altLang="ru-RU" sz="1800" b="1" i="1" dirty="0"/>
              <a:t>? </a:t>
            </a:r>
            <a:r>
              <a:rPr lang="ru-RU" altLang="ru-RU" sz="1800" b="1" i="1" dirty="0" smtClean="0"/>
              <a:t>??</a:t>
            </a:r>
            <a:endParaRPr lang="ru-RU" altLang="ru-RU" sz="1800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-7936" y="1025700"/>
            <a:ext cx="9151936" cy="6463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ru-RU" sz="1800" b="1" dirty="0" err="1">
                <a:solidFill>
                  <a:schemeClr val="bg1">
                    <a:lumMod val="75000"/>
                  </a:schemeClr>
                </a:solidFill>
              </a:rPr>
              <a:t>Прежде</a:t>
            </a:r>
            <a:r>
              <a:rPr lang="de-DE" altLang="ru-RU" sz="18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ru-RU" sz="1800" b="1" dirty="0" err="1">
                <a:solidFill>
                  <a:schemeClr val="bg1">
                    <a:lumMod val="75000"/>
                  </a:schemeClr>
                </a:solidFill>
              </a:rPr>
              <a:t>чем</a:t>
            </a:r>
            <a:r>
              <a:rPr lang="de-DE" altLang="ru-RU" sz="18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ru-RU" sz="1800" b="1" dirty="0" err="1">
                <a:solidFill>
                  <a:schemeClr val="bg1">
                    <a:lumMod val="75000"/>
                  </a:schemeClr>
                </a:solidFill>
              </a:rPr>
              <a:t>ответить</a:t>
            </a:r>
            <a:r>
              <a:rPr lang="de-DE" altLang="ru-RU" sz="18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ru-RU" sz="1800" b="1" dirty="0" err="1">
                <a:solidFill>
                  <a:schemeClr val="bg1">
                    <a:lumMod val="75000"/>
                  </a:schemeClr>
                </a:solidFill>
              </a:rPr>
              <a:t>на</a:t>
            </a:r>
            <a:r>
              <a:rPr lang="de-DE" altLang="ru-RU" sz="18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ru-RU" sz="1800" b="1" dirty="0" err="1">
                <a:solidFill>
                  <a:schemeClr val="bg1">
                    <a:lumMod val="75000"/>
                  </a:schemeClr>
                </a:solidFill>
              </a:rPr>
              <a:t>этот</a:t>
            </a:r>
            <a:r>
              <a:rPr lang="de-DE" altLang="ru-RU" sz="18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ru-RU" sz="1800" b="1" dirty="0" err="1">
                <a:solidFill>
                  <a:schemeClr val="bg1">
                    <a:lumMod val="75000"/>
                  </a:schemeClr>
                </a:solidFill>
              </a:rPr>
              <a:t>вопрос</a:t>
            </a:r>
            <a:r>
              <a:rPr lang="de-DE" altLang="ru-RU" sz="1800" b="1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ru-RU" altLang="ru-RU" sz="1800" b="1" dirty="0" err="1" smtClean="0">
                <a:solidFill>
                  <a:schemeClr val="bg1">
                    <a:lumMod val="75000"/>
                  </a:schemeClr>
                </a:solidFill>
              </a:rPr>
              <a:t>обдумацте</a:t>
            </a:r>
            <a:r>
              <a:rPr lang="de-DE" altLang="ru-RU" sz="1800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ru-RU" sz="1800" b="1" dirty="0" err="1">
                <a:solidFill>
                  <a:schemeClr val="bg1">
                    <a:lumMod val="75000"/>
                  </a:schemeClr>
                </a:solidFill>
              </a:rPr>
              <a:t>еще</a:t>
            </a:r>
            <a:r>
              <a:rPr lang="de-DE" altLang="ru-RU" sz="18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ru-RU" sz="1800" b="1" dirty="0" err="1">
                <a:solidFill>
                  <a:schemeClr val="bg1">
                    <a:lumMod val="75000"/>
                  </a:schemeClr>
                </a:solidFill>
              </a:rPr>
              <a:t>один</a:t>
            </a:r>
            <a:r>
              <a:rPr lang="de-DE" altLang="ru-RU" sz="1800" b="1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de-DE" altLang="ru-RU" sz="1800" b="1" dirty="0" err="1">
                <a:solidFill>
                  <a:schemeClr val="bg1">
                    <a:lumMod val="75000"/>
                  </a:schemeClr>
                </a:solidFill>
              </a:rPr>
              <a:t>Нужно</a:t>
            </a:r>
            <a:r>
              <a:rPr lang="de-DE" altLang="ru-RU" sz="18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ru-RU" sz="1800" b="1" dirty="0" err="1">
                <a:solidFill>
                  <a:schemeClr val="bg1">
                    <a:lumMod val="75000"/>
                  </a:schemeClr>
                </a:solidFill>
              </a:rPr>
              <a:t>выбрать</a:t>
            </a:r>
            <a:r>
              <a:rPr lang="de-DE" altLang="ru-RU" sz="18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ru-RU" sz="1800" b="1" dirty="0" err="1">
                <a:solidFill>
                  <a:schemeClr val="bg1">
                    <a:lumMod val="75000"/>
                  </a:schemeClr>
                </a:solidFill>
              </a:rPr>
              <a:t>нового</a:t>
            </a:r>
            <a:r>
              <a:rPr lang="de-DE" altLang="ru-RU" sz="18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ru-RU" sz="1800" b="1" dirty="0" err="1">
                <a:solidFill>
                  <a:schemeClr val="bg1">
                    <a:lumMod val="75000"/>
                  </a:schemeClr>
                </a:solidFill>
              </a:rPr>
              <a:t>мирового</a:t>
            </a:r>
            <a:r>
              <a:rPr lang="de-DE" altLang="ru-RU" sz="18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ru-RU" sz="1800" b="1" dirty="0" err="1">
                <a:solidFill>
                  <a:schemeClr val="bg1">
                    <a:lumMod val="75000"/>
                  </a:schemeClr>
                </a:solidFill>
              </a:rPr>
              <a:t>лидера</a:t>
            </a:r>
            <a:r>
              <a:rPr lang="de-DE" altLang="ru-RU" sz="1800" b="1" dirty="0">
                <a:solidFill>
                  <a:schemeClr val="bg1">
                    <a:lumMod val="75000"/>
                  </a:schemeClr>
                </a:solidFill>
              </a:rPr>
              <a:t>, и </a:t>
            </a:r>
            <a:r>
              <a:rPr lang="de-DE" altLang="ru-RU" sz="1800" b="1" dirty="0" err="1">
                <a:solidFill>
                  <a:schemeClr val="bg1">
                    <a:lumMod val="75000"/>
                  </a:schemeClr>
                </a:solidFill>
              </a:rPr>
              <a:t>ваш</a:t>
            </a:r>
            <a:r>
              <a:rPr lang="de-DE" altLang="ru-RU" sz="18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ru-RU" sz="1800" b="1" dirty="0" err="1">
                <a:solidFill>
                  <a:schemeClr val="bg1">
                    <a:lumMod val="75000"/>
                  </a:schemeClr>
                </a:solidFill>
              </a:rPr>
              <a:t>голос</a:t>
            </a:r>
            <a:r>
              <a:rPr lang="de-DE" altLang="ru-RU" sz="1800" b="1" dirty="0">
                <a:solidFill>
                  <a:schemeClr val="bg1">
                    <a:lumMod val="75000"/>
                  </a:schemeClr>
                </a:solidFill>
              </a:rPr>
              <a:t> - </a:t>
            </a:r>
            <a:r>
              <a:rPr lang="de-DE" altLang="ru-RU" sz="1800" b="1" dirty="0" err="1">
                <a:solidFill>
                  <a:schemeClr val="bg1">
                    <a:lumMod val="75000"/>
                  </a:schemeClr>
                </a:solidFill>
              </a:rPr>
              <a:t>решающий</a:t>
            </a:r>
            <a:r>
              <a:rPr lang="de-DE" altLang="ru-RU" sz="1800" b="1" dirty="0">
                <a:solidFill>
                  <a:schemeClr val="bg1">
                    <a:lumMod val="75000"/>
                  </a:schemeClr>
                </a:solidFill>
              </a:rPr>
              <a:t>. </a:t>
            </a:r>
            <a:r>
              <a:rPr lang="de-DE" altLang="ru-RU" sz="1800" b="1" dirty="0" err="1">
                <a:solidFill>
                  <a:schemeClr val="bg1">
                    <a:lumMod val="75000"/>
                  </a:schemeClr>
                </a:solidFill>
              </a:rPr>
              <a:t>Вот</a:t>
            </a:r>
            <a:r>
              <a:rPr lang="de-DE" altLang="ru-RU" sz="18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altLang="ru-RU" sz="1800" b="1" dirty="0" err="1">
                <a:solidFill>
                  <a:schemeClr val="bg1">
                    <a:lumMod val="75000"/>
                  </a:schemeClr>
                </a:solidFill>
              </a:rPr>
              <a:t>информация</a:t>
            </a:r>
            <a:r>
              <a:rPr lang="de-DE" altLang="ru-RU" sz="1800" b="1" dirty="0">
                <a:solidFill>
                  <a:schemeClr val="bg1">
                    <a:lumMod val="75000"/>
                  </a:schemeClr>
                </a:solidFill>
              </a:rPr>
              <a:t> о 3-х </a:t>
            </a:r>
            <a:r>
              <a:rPr lang="de-DE" altLang="ru-RU" sz="1800" b="1" dirty="0" err="1">
                <a:solidFill>
                  <a:schemeClr val="bg1">
                    <a:lumMod val="75000"/>
                  </a:schemeClr>
                </a:solidFill>
              </a:rPr>
              <a:t>кандидатах</a:t>
            </a:r>
            <a:r>
              <a:rPr lang="de-DE" altLang="ru-RU" sz="1800" b="1" dirty="0">
                <a:solidFill>
                  <a:schemeClr val="bg1">
                    <a:lumMod val="75000"/>
                  </a:schemeClr>
                </a:solidFill>
              </a:rPr>
              <a:t>: </a:t>
            </a:r>
            <a:endParaRPr lang="ru-RU" altLang="ru-RU" sz="1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11560" y="1700808"/>
            <a:ext cx="8064500" cy="9239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ru-RU" sz="1800" b="1" dirty="0" err="1">
                <a:solidFill>
                  <a:srgbClr val="669900"/>
                </a:solidFill>
              </a:rPr>
              <a:t>Кандидат</a:t>
            </a:r>
            <a:r>
              <a:rPr lang="de-DE" altLang="ru-RU" sz="1800" b="1" dirty="0">
                <a:solidFill>
                  <a:srgbClr val="669900"/>
                </a:solidFill>
              </a:rPr>
              <a:t> 1: </a:t>
            </a:r>
            <a:r>
              <a:rPr lang="de-DE" altLang="ru-RU" sz="1800" b="1" dirty="0" err="1">
                <a:solidFill>
                  <a:srgbClr val="669900"/>
                </a:solidFill>
              </a:rPr>
              <a:t>общается</a:t>
            </a:r>
            <a:r>
              <a:rPr lang="de-DE" altLang="ru-RU" sz="1800" b="1" dirty="0">
                <a:solidFill>
                  <a:srgbClr val="669900"/>
                </a:solidFill>
              </a:rPr>
              <a:t> с </a:t>
            </a:r>
            <a:r>
              <a:rPr lang="de-DE" altLang="ru-RU" sz="1800" b="1" dirty="0" err="1">
                <a:solidFill>
                  <a:srgbClr val="669900"/>
                </a:solidFill>
              </a:rPr>
              <a:t>нечистыми</a:t>
            </a:r>
            <a:r>
              <a:rPr lang="de-DE" altLang="ru-RU" sz="1800" b="1" dirty="0">
                <a:solidFill>
                  <a:srgbClr val="669900"/>
                </a:solidFill>
              </a:rPr>
              <a:t> </a:t>
            </a:r>
            <a:r>
              <a:rPr lang="de-DE" altLang="ru-RU" sz="1800" b="1" dirty="0" err="1">
                <a:solidFill>
                  <a:srgbClr val="669900"/>
                </a:solidFill>
              </a:rPr>
              <a:t>на</a:t>
            </a:r>
            <a:r>
              <a:rPr lang="de-DE" altLang="ru-RU" sz="1800" b="1" dirty="0">
                <a:solidFill>
                  <a:srgbClr val="669900"/>
                </a:solidFill>
              </a:rPr>
              <a:t> </a:t>
            </a:r>
            <a:r>
              <a:rPr lang="de-DE" altLang="ru-RU" sz="1800" b="1" dirty="0" err="1">
                <a:solidFill>
                  <a:srgbClr val="669900"/>
                </a:solidFill>
              </a:rPr>
              <a:t>руку</a:t>
            </a:r>
            <a:r>
              <a:rPr lang="de-DE" altLang="ru-RU" sz="1800" b="1" dirty="0">
                <a:solidFill>
                  <a:srgbClr val="669900"/>
                </a:solidFill>
              </a:rPr>
              <a:t> </a:t>
            </a:r>
            <a:r>
              <a:rPr lang="de-DE" altLang="ru-RU" sz="1800" b="1" dirty="0" err="1">
                <a:solidFill>
                  <a:srgbClr val="669900"/>
                </a:solidFill>
              </a:rPr>
              <a:t>политиками</a:t>
            </a:r>
            <a:r>
              <a:rPr lang="de-DE" altLang="ru-RU" sz="1800" b="1" dirty="0">
                <a:solidFill>
                  <a:srgbClr val="669900"/>
                </a:solidFill>
              </a:rPr>
              <a:t>, </a:t>
            </a:r>
            <a:r>
              <a:rPr lang="de-DE" altLang="ru-RU" sz="1800" b="1" dirty="0" err="1">
                <a:solidFill>
                  <a:srgbClr val="669900"/>
                </a:solidFill>
              </a:rPr>
              <a:t>советуется</a:t>
            </a:r>
            <a:r>
              <a:rPr lang="de-DE" altLang="ru-RU" sz="1800" b="1" dirty="0">
                <a:solidFill>
                  <a:srgbClr val="669900"/>
                </a:solidFill>
              </a:rPr>
              <a:t> с </a:t>
            </a:r>
            <a:r>
              <a:rPr lang="de-DE" altLang="ru-RU" sz="1800" b="1" dirty="0" err="1">
                <a:solidFill>
                  <a:srgbClr val="669900"/>
                </a:solidFill>
              </a:rPr>
              <a:t>астрологами</a:t>
            </a:r>
            <a:r>
              <a:rPr lang="de-DE" altLang="ru-RU" sz="1800" b="1" dirty="0">
                <a:solidFill>
                  <a:srgbClr val="669900"/>
                </a:solidFill>
              </a:rPr>
              <a:t>, у </a:t>
            </a:r>
            <a:r>
              <a:rPr lang="de-DE" altLang="ru-RU" sz="1800" b="1" dirty="0" err="1">
                <a:solidFill>
                  <a:srgbClr val="669900"/>
                </a:solidFill>
              </a:rPr>
              <a:t>него</a:t>
            </a:r>
            <a:r>
              <a:rPr lang="de-DE" altLang="ru-RU" sz="1800" b="1" dirty="0">
                <a:solidFill>
                  <a:srgbClr val="669900"/>
                </a:solidFill>
              </a:rPr>
              <a:t> </a:t>
            </a:r>
            <a:r>
              <a:rPr lang="de-DE" altLang="ru-RU" sz="1800" b="1" dirty="0" err="1">
                <a:solidFill>
                  <a:srgbClr val="669900"/>
                </a:solidFill>
              </a:rPr>
              <a:t>две</a:t>
            </a:r>
            <a:r>
              <a:rPr lang="de-DE" altLang="ru-RU" sz="1800" b="1" dirty="0">
                <a:solidFill>
                  <a:srgbClr val="669900"/>
                </a:solidFill>
              </a:rPr>
              <a:t> </a:t>
            </a:r>
            <a:r>
              <a:rPr lang="de-DE" altLang="ru-RU" sz="1800" b="1" dirty="0" err="1">
                <a:solidFill>
                  <a:srgbClr val="669900"/>
                </a:solidFill>
              </a:rPr>
              <a:t>жены</a:t>
            </a:r>
            <a:r>
              <a:rPr lang="de-DE" altLang="ru-RU" sz="1800" b="1" dirty="0">
                <a:solidFill>
                  <a:srgbClr val="669900"/>
                </a:solidFill>
              </a:rPr>
              <a:t>, </a:t>
            </a:r>
            <a:r>
              <a:rPr lang="de-DE" altLang="ru-RU" sz="1800" b="1" dirty="0" err="1">
                <a:solidFill>
                  <a:srgbClr val="669900"/>
                </a:solidFill>
              </a:rPr>
              <a:t>курит</a:t>
            </a:r>
            <a:r>
              <a:rPr lang="de-DE" altLang="ru-RU" sz="1800" b="1" dirty="0">
                <a:solidFill>
                  <a:srgbClr val="669900"/>
                </a:solidFill>
              </a:rPr>
              <a:t> </a:t>
            </a:r>
            <a:r>
              <a:rPr lang="de-DE" altLang="ru-RU" sz="1800" b="1" dirty="0" err="1">
                <a:solidFill>
                  <a:srgbClr val="669900"/>
                </a:solidFill>
              </a:rPr>
              <a:t>без</a:t>
            </a:r>
            <a:r>
              <a:rPr lang="de-DE" altLang="ru-RU" sz="1800" b="1" dirty="0">
                <a:solidFill>
                  <a:srgbClr val="669900"/>
                </a:solidFill>
              </a:rPr>
              <a:t> </a:t>
            </a:r>
            <a:r>
              <a:rPr lang="de-DE" altLang="ru-RU" sz="1800" b="1" dirty="0" err="1">
                <a:solidFill>
                  <a:srgbClr val="669900"/>
                </a:solidFill>
              </a:rPr>
              <a:t>остановки</a:t>
            </a:r>
            <a:r>
              <a:rPr lang="de-DE" altLang="ru-RU" sz="1800" b="1" dirty="0">
                <a:solidFill>
                  <a:srgbClr val="669900"/>
                </a:solidFill>
              </a:rPr>
              <a:t> и </a:t>
            </a:r>
            <a:r>
              <a:rPr lang="de-DE" altLang="ru-RU" sz="1800" b="1" dirty="0" err="1">
                <a:solidFill>
                  <a:srgbClr val="669900"/>
                </a:solidFill>
              </a:rPr>
              <a:t>выпивает</a:t>
            </a:r>
            <a:r>
              <a:rPr lang="de-DE" altLang="ru-RU" sz="1800" b="1" dirty="0">
                <a:solidFill>
                  <a:srgbClr val="669900"/>
                </a:solidFill>
              </a:rPr>
              <a:t> 8-10 </a:t>
            </a:r>
            <a:r>
              <a:rPr lang="de-DE" altLang="ru-RU" sz="1800" b="1" dirty="0" err="1">
                <a:solidFill>
                  <a:srgbClr val="669900"/>
                </a:solidFill>
              </a:rPr>
              <a:t>бокалов</a:t>
            </a:r>
            <a:r>
              <a:rPr lang="de-DE" altLang="ru-RU" sz="1800" b="1" dirty="0">
                <a:solidFill>
                  <a:srgbClr val="669900"/>
                </a:solidFill>
              </a:rPr>
              <a:t> </a:t>
            </a:r>
            <a:r>
              <a:rPr lang="de-DE" altLang="ru-RU" sz="1800" b="1" dirty="0" err="1">
                <a:solidFill>
                  <a:srgbClr val="669900"/>
                </a:solidFill>
              </a:rPr>
              <a:t>мартини</a:t>
            </a:r>
            <a:r>
              <a:rPr lang="de-DE" altLang="ru-RU" sz="1800" b="1" dirty="0">
                <a:solidFill>
                  <a:srgbClr val="669900"/>
                </a:solidFill>
              </a:rPr>
              <a:t> в </a:t>
            </a:r>
            <a:r>
              <a:rPr lang="de-DE" altLang="ru-RU" sz="1800" b="1" dirty="0" err="1">
                <a:solidFill>
                  <a:srgbClr val="669900"/>
                </a:solidFill>
              </a:rPr>
              <a:t>день</a:t>
            </a:r>
            <a:r>
              <a:rPr lang="de-DE" altLang="ru-RU" sz="1800" b="1" dirty="0">
                <a:solidFill>
                  <a:srgbClr val="669900"/>
                </a:solidFill>
              </a:rPr>
              <a:t>.</a:t>
            </a:r>
            <a:endParaRPr lang="ru-RU" altLang="ru-RU" sz="1800" dirty="0">
              <a:solidFill>
                <a:srgbClr val="669900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11560" y="2710880"/>
            <a:ext cx="8064500" cy="6461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ru-RU" sz="1800" b="1" dirty="0" err="1">
                <a:solidFill>
                  <a:srgbClr val="669900"/>
                </a:solidFill>
              </a:rPr>
              <a:t>Кандидат</a:t>
            </a:r>
            <a:r>
              <a:rPr lang="de-DE" altLang="ru-RU" sz="1800" b="1" dirty="0">
                <a:solidFill>
                  <a:srgbClr val="669900"/>
                </a:solidFill>
              </a:rPr>
              <a:t> 2: </a:t>
            </a:r>
            <a:r>
              <a:rPr lang="de-DE" altLang="ru-RU" sz="1800" b="1" dirty="0" err="1">
                <a:solidFill>
                  <a:srgbClr val="669900"/>
                </a:solidFill>
              </a:rPr>
              <a:t>дважды</a:t>
            </a:r>
            <a:r>
              <a:rPr lang="de-DE" altLang="ru-RU" sz="1800" b="1" dirty="0">
                <a:solidFill>
                  <a:srgbClr val="669900"/>
                </a:solidFill>
              </a:rPr>
              <a:t> </a:t>
            </a:r>
            <a:r>
              <a:rPr lang="de-DE" altLang="ru-RU" sz="1800" b="1" dirty="0" err="1">
                <a:solidFill>
                  <a:srgbClr val="669900"/>
                </a:solidFill>
              </a:rPr>
              <a:t>изгонялся</a:t>
            </a:r>
            <a:r>
              <a:rPr lang="de-DE" altLang="ru-RU" sz="1800" b="1" dirty="0">
                <a:solidFill>
                  <a:srgbClr val="669900"/>
                </a:solidFill>
              </a:rPr>
              <a:t> с </a:t>
            </a:r>
            <a:r>
              <a:rPr lang="de-DE" altLang="ru-RU" sz="1800" b="1" dirty="0" err="1">
                <a:solidFill>
                  <a:srgbClr val="669900"/>
                </a:solidFill>
              </a:rPr>
              <a:t>должности</a:t>
            </a:r>
            <a:r>
              <a:rPr lang="de-DE" altLang="ru-RU" sz="1800" b="1" dirty="0">
                <a:solidFill>
                  <a:srgbClr val="669900"/>
                </a:solidFill>
              </a:rPr>
              <a:t>, </a:t>
            </a:r>
            <a:r>
              <a:rPr lang="de-DE" altLang="ru-RU" sz="1800" b="1" dirty="0" err="1">
                <a:solidFill>
                  <a:srgbClr val="669900"/>
                </a:solidFill>
              </a:rPr>
              <a:t>спит</a:t>
            </a:r>
            <a:r>
              <a:rPr lang="de-DE" altLang="ru-RU" sz="1800" b="1" dirty="0">
                <a:solidFill>
                  <a:srgbClr val="669900"/>
                </a:solidFill>
              </a:rPr>
              <a:t> </a:t>
            </a:r>
            <a:r>
              <a:rPr lang="de-DE" altLang="ru-RU" sz="1800" b="1" dirty="0" err="1">
                <a:solidFill>
                  <a:srgbClr val="669900"/>
                </a:solidFill>
              </a:rPr>
              <a:t>до</a:t>
            </a:r>
            <a:r>
              <a:rPr lang="de-DE" altLang="ru-RU" sz="1800" b="1" dirty="0">
                <a:solidFill>
                  <a:srgbClr val="669900"/>
                </a:solidFill>
              </a:rPr>
              <a:t> </a:t>
            </a:r>
            <a:r>
              <a:rPr lang="de-DE" altLang="ru-RU" sz="1800" b="1" dirty="0" err="1">
                <a:solidFill>
                  <a:srgbClr val="669900"/>
                </a:solidFill>
              </a:rPr>
              <a:t>полудня</a:t>
            </a:r>
            <a:r>
              <a:rPr lang="de-DE" altLang="ru-RU" sz="1800" b="1" dirty="0">
                <a:solidFill>
                  <a:srgbClr val="669900"/>
                </a:solidFill>
              </a:rPr>
              <a:t>, </a:t>
            </a:r>
            <a:r>
              <a:rPr lang="de-DE" altLang="ru-RU" sz="1800" b="1" dirty="0" err="1">
                <a:solidFill>
                  <a:srgbClr val="669900"/>
                </a:solidFill>
              </a:rPr>
              <a:t>баловался</a:t>
            </a:r>
            <a:r>
              <a:rPr lang="de-DE" altLang="ru-RU" sz="1800" b="1" dirty="0">
                <a:solidFill>
                  <a:srgbClr val="669900"/>
                </a:solidFill>
              </a:rPr>
              <a:t> </a:t>
            </a:r>
            <a:r>
              <a:rPr lang="de-DE" altLang="ru-RU" sz="1800" b="1" dirty="0" err="1">
                <a:solidFill>
                  <a:srgbClr val="669900"/>
                </a:solidFill>
              </a:rPr>
              <a:t>опиумом</a:t>
            </a:r>
            <a:r>
              <a:rPr lang="de-DE" altLang="ru-RU" sz="1800" b="1" dirty="0">
                <a:solidFill>
                  <a:srgbClr val="669900"/>
                </a:solidFill>
              </a:rPr>
              <a:t> в </a:t>
            </a:r>
            <a:r>
              <a:rPr lang="de-DE" altLang="ru-RU" sz="1800" b="1" dirty="0" err="1">
                <a:solidFill>
                  <a:srgbClr val="669900"/>
                </a:solidFill>
              </a:rPr>
              <a:t>колледже</a:t>
            </a:r>
            <a:r>
              <a:rPr lang="de-DE" altLang="ru-RU" sz="1800" b="1" dirty="0">
                <a:solidFill>
                  <a:srgbClr val="669900"/>
                </a:solidFill>
              </a:rPr>
              <a:t>, </a:t>
            </a:r>
            <a:r>
              <a:rPr lang="de-DE" altLang="ru-RU" sz="1800" b="1" dirty="0" err="1">
                <a:solidFill>
                  <a:srgbClr val="669900"/>
                </a:solidFill>
              </a:rPr>
              <a:t>выпивает</a:t>
            </a:r>
            <a:r>
              <a:rPr lang="de-DE" altLang="ru-RU" sz="1800" b="1" dirty="0">
                <a:solidFill>
                  <a:srgbClr val="669900"/>
                </a:solidFill>
              </a:rPr>
              <a:t> </a:t>
            </a:r>
            <a:r>
              <a:rPr lang="de-DE" altLang="ru-RU" sz="1800" b="1" dirty="0" err="1">
                <a:solidFill>
                  <a:srgbClr val="669900"/>
                </a:solidFill>
              </a:rPr>
              <a:t>около</a:t>
            </a:r>
            <a:r>
              <a:rPr lang="de-DE" altLang="ru-RU" sz="1800" b="1" dirty="0">
                <a:solidFill>
                  <a:srgbClr val="669900"/>
                </a:solidFill>
              </a:rPr>
              <a:t> </a:t>
            </a:r>
            <a:r>
              <a:rPr lang="de-DE" altLang="ru-RU" sz="1800" b="1" dirty="0" err="1">
                <a:solidFill>
                  <a:srgbClr val="669900"/>
                </a:solidFill>
              </a:rPr>
              <a:t>литра</a:t>
            </a:r>
            <a:r>
              <a:rPr lang="de-DE" altLang="ru-RU" sz="1800" b="1" dirty="0">
                <a:solidFill>
                  <a:srgbClr val="669900"/>
                </a:solidFill>
              </a:rPr>
              <a:t> </a:t>
            </a:r>
            <a:r>
              <a:rPr lang="de-DE" altLang="ru-RU" sz="1800" b="1" dirty="0" err="1">
                <a:solidFill>
                  <a:srgbClr val="669900"/>
                </a:solidFill>
              </a:rPr>
              <a:t>виски</a:t>
            </a:r>
            <a:r>
              <a:rPr lang="de-DE" altLang="ru-RU" sz="1800" b="1" dirty="0">
                <a:solidFill>
                  <a:srgbClr val="669900"/>
                </a:solidFill>
              </a:rPr>
              <a:t> </a:t>
            </a:r>
            <a:r>
              <a:rPr lang="de-DE" altLang="ru-RU" sz="1800" b="1" dirty="0" err="1">
                <a:solidFill>
                  <a:srgbClr val="669900"/>
                </a:solidFill>
              </a:rPr>
              <a:t>каждый</a:t>
            </a:r>
            <a:r>
              <a:rPr lang="de-DE" altLang="ru-RU" sz="1800" b="1" dirty="0">
                <a:solidFill>
                  <a:srgbClr val="669900"/>
                </a:solidFill>
              </a:rPr>
              <a:t> </a:t>
            </a:r>
            <a:r>
              <a:rPr lang="de-DE" altLang="ru-RU" sz="1800" b="1" dirty="0" err="1">
                <a:solidFill>
                  <a:srgbClr val="669900"/>
                </a:solidFill>
              </a:rPr>
              <a:t>вечер</a:t>
            </a:r>
            <a:r>
              <a:rPr lang="de-DE" altLang="ru-RU" sz="1800" b="1" dirty="0">
                <a:solidFill>
                  <a:srgbClr val="669900"/>
                </a:solidFill>
              </a:rPr>
              <a:t>. </a:t>
            </a:r>
            <a:endParaRPr lang="ru-RU" altLang="ru-RU" sz="1800" dirty="0">
              <a:solidFill>
                <a:srgbClr val="669900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11560" y="3430960"/>
            <a:ext cx="8064500" cy="6461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ru-RU" sz="1800" b="1" dirty="0" err="1">
                <a:solidFill>
                  <a:srgbClr val="669900"/>
                </a:solidFill>
              </a:rPr>
              <a:t>Кандидат</a:t>
            </a:r>
            <a:r>
              <a:rPr lang="de-DE" altLang="ru-RU" sz="1800" b="1" dirty="0">
                <a:solidFill>
                  <a:srgbClr val="669900"/>
                </a:solidFill>
              </a:rPr>
              <a:t> 3: </a:t>
            </a:r>
            <a:r>
              <a:rPr lang="de-DE" altLang="ru-RU" sz="1800" b="1" dirty="0" err="1">
                <a:solidFill>
                  <a:srgbClr val="669900"/>
                </a:solidFill>
              </a:rPr>
              <a:t>имеет</a:t>
            </a:r>
            <a:r>
              <a:rPr lang="de-DE" altLang="ru-RU" sz="1800" b="1" dirty="0">
                <a:solidFill>
                  <a:srgbClr val="669900"/>
                </a:solidFill>
              </a:rPr>
              <a:t> </a:t>
            </a:r>
            <a:r>
              <a:rPr lang="de-DE" altLang="ru-RU" sz="1800" b="1" dirty="0" err="1">
                <a:solidFill>
                  <a:srgbClr val="669900"/>
                </a:solidFill>
              </a:rPr>
              <a:t>воинские</a:t>
            </a:r>
            <a:r>
              <a:rPr lang="de-DE" altLang="ru-RU" sz="1800" b="1" dirty="0">
                <a:solidFill>
                  <a:srgbClr val="669900"/>
                </a:solidFill>
              </a:rPr>
              <a:t> </a:t>
            </a:r>
            <a:r>
              <a:rPr lang="de-DE" altLang="ru-RU" sz="1800" b="1" dirty="0" err="1">
                <a:solidFill>
                  <a:srgbClr val="669900"/>
                </a:solidFill>
              </a:rPr>
              <a:t>награды</a:t>
            </a:r>
            <a:r>
              <a:rPr lang="de-DE" altLang="ru-RU" sz="1800" b="1" dirty="0">
                <a:solidFill>
                  <a:srgbClr val="669900"/>
                </a:solidFill>
              </a:rPr>
              <a:t>, </a:t>
            </a:r>
            <a:r>
              <a:rPr lang="de-DE" altLang="ru-RU" sz="1800" b="1" dirty="0" err="1">
                <a:solidFill>
                  <a:srgbClr val="669900"/>
                </a:solidFill>
              </a:rPr>
              <a:t>вегетарианец</a:t>
            </a:r>
            <a:r>
              <a:rPr lang="de-DE" altLang="ru-RU" sz="1800" b="1" dirty="0">
                <a:solidFill>
                  <a:srgbClr val="669900"/>
                </a:solidFill>
              </a:rPr>
              <a:t>, </a:t>
            </a:r>
            <a:r>
              <a:rPr lang="de-DE" altLang="ru-RU" sz="1800" b="1" dirty="0" err="1">
                <a:solidFill>
                  <a:srgbClr val="669900"/>
                </a:solidFill>
              </a:rPr>
              <a:t>не</a:t>
            </a:r>
            <a:r>
              <a:rPr lang="de-DE" altLang="ru-RU" sz="1800" b="1" dirty="0">
                <a:solidFill>
                  <a:srgbClr val="669900"/>
                </a:solidFill>
              </a:rPr>
              <a:t> </a:t>
            </a:r>
            <a:r>
              <a:rPr lang="de-DE" altLang="ru-RU" sz="1800" b="1" dirty="0" err="1">
                <a:solidFill>
                  <a:srgbClr val="669900"/>
                </a:solidFill>
              </a:rPr>
              <a:t>курит</a:t>
            </a:r>
            <a:r>
              <a:rPr lang="de-DE" altLang="ru-RU" sz="1800" b="1" dirty="0">
                <a:solidFill>
                  <a:srgbClr val="669900"/>
                </a:solidFill>
              </a:rPr>
              <a:t>, </a:t>
            </a:r>
            <a:r>
              <a:rPr lang="de-DE" altLang="ru-RU" sz="1800" b="1" dirty="0" err="1">
                <a:solidFill>
                  <a:srgbClr val="669900"/>
                </a:solidFill>
              </a:rPr>
              <a:t>пьет</a:t>
            </a:r>
            <a:r>
              <a:rPr lang="de-DE" altLang="ru-RU" sz="1800" b="1" dirty="0">
                <a:solidFill>
                  <a:srgbClr val="669900"/>
                </a:solidFill>
              </a:rPr>
              <a:t> </a:t>
            </a:r>
            <a:r>
              <a:rPr lang="de-DE" altLang="ru-RU" sz="1800" b="1" dirty="0" err="1">
                <a:solidFill>
                  <a:srgbClr val="669900"/>
                </a:solidFill>
              </a:rPr>
              <a:t>изредка</a:t>
            </a:r>
            <a:r>
              <a:rPr lang="de-DE" altLang="ru-RU" sz="1800" b="1" dirty="0">
                <a:solidFill>
                  <a:srgbClr val="669900"/>
                </a:solidFill>
              </a:rPr>
              <a:t> </a:t>
            </a:r>
            <a:r>
              <a:rPr lang="de-DE" altLang="ru-RU" sz="1800" b="1" dirty="0" err="1">
                <a:solidFill>
                  <a:srgbClr val="669900"/>
                </a:solidFill>
              </a:rPr>
              <a:t>пиво</a:t>
            </a:r>
            <a:r>
              <a:rPr lang="de-DE" altLang="ru-RU" sz="1800" b="1" dirty="0">
                <a:solidFill>
                  <a:srgbClr val="669900"/>
                </a:solidFill>
              </a:rPr>
              <a:t> и </a:t>
            </a:r>
            <a:r>
              <a:rPr lang="de-DE" altLang="ru-RU" sz="1800" b="1" dirty="0" err="1">
                <a:solidFill>
                  <a:srgbClr val="669900"/>
                </a:solidFill>
              </a:rPr>
              <a:t>никогда</a:t>
            </a:r>
            <a:r>
              <a:rPr lang="de-DE" altLang="ru-RU" sz="1800" b="1" dirty="0">
                <a:solidFill>
                  <a:srgbClr val="669900"/>
                </a:solidFill>
              </a:rPr>
              <a:t> </a:t>
            </a:r>
            <a:r>
              <a:rPr lang="de-DE" altLang="ru-RU" sz="1800" b="1" dirty="0" err="1">
                <a:solidFill>
                  <a:srgbClr val="669900"/>
                </a:solidFill>
              </a:rPr>
              <a:t>не</a:t>
            </a:r>
            <a:r>
              <a:rPr lang="de-DE" altLang="ru-RU" sz="1800" b="1" dirty="0">
                <a:solidFill>
                  <a:srgbClr val="669900"/>
                </a:solidFill>
              </a:rPr>
              <a:t> </a:t>
            </a:r>
            <a:r>
              <a:rPr lang="de-DE" altLang="ru-RU" sz="1800" b="1" dirty="0" err="1">
                <a:solidFill>
                  <a:srgbClr val="669900"/>
                </a:solidFill>
              </a:rPr>
              <a:t>изменял</a:t>
            </a:r>
            <a:r>
              <a:rPr lang="de-DE" altLang="ru-RU" sz="1800" b="1" dirty="0">
                <a:solidFill>
                  <a:srgbClr val="669900"/>
                </a:solidFill>
              </a:rPr>
              <a:t> </a:t>
            </a:r>
            <a:r>
              <a:rPr lang="de-DE" altLang="ru-RU" sz="1800" b="1" dirty="0" err="1">
                <a:solidFill>
                  <a:srgbClr val="669900"/>
                </a:solidFill>
              </a:rPr>
              <a:t>жене</a:t>
            </a:r>
            <a:r>
              <a:rPr lang="de-DE" altLang="ru-RU" sz="1800" b="1" dirty="0">
                <a:solidFill>
                  <a:srgbClr val="669900"/>
                </a:solidFill>
              </a:rPr>
              <a:t>.</a:t>
            </a:r>
            <a:endParaRPr lang="ru-RU" altLang="ru-RU" sz="1800" dirty="0">
              <a:solidFill>
                <a:srgbClr val="669900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-1" y="4149080"/>
            <a:ext cx="9147801" cy="3698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ru-RU" sz="1800" b="1" dirty="0" err="1">
                <a:solidFill>
                  <a:srgbClr val="0000FF"/>
                </a:solidFill>
              </a:rPr>
              <a:t>Кого</a:t>
            </a:r>
            <a:r>
              <a:rPr lang="de-DE" altLang="ru-RU" sz="1800" b="1" dirty="0">
                <a:solidFill>
                  <a:srgbClr val="0000FF"/>
                </a:solidFill>
              </a:rPr>
              <a:t> </a:t>
            </a:r>
            <a:r>
              <a:rPr lang="de-DE" altLang="ru-RU" sz="1800" b="1" dirty="0" err="1">
                <a:solidFill>
                  <a:srgbClr val="0000FF"/>
                </a:solidFill>
              </a:rPr>
              <a:t>из</a:t>
            </a:r>
            <a:r>
              <a:rPr lang="de-DE" altLang="ru-RU" sz="1800" b="1" dirty="0">
                <a:solidFill>
                  <a:srgbClr val="0000FF"/>
                </a:solidFill>
              </a:rPr>
              <a:t> </a:t>
            </a:r>
            <a:r>
              <a:rPr lang="de-DE" altLang="ru-RU" sz="1800" b="1" dirty="0" err="1">
                <a:solidFill>
                  <a:srgbClr val="0000FF"/>
                </a:solidFill>
              </a:rPr>
              <a:t>троих</a:t>
            </a:r>
            <a:r>
              <a:rPr lang="de-DE" altLang="ru-RU" sz="1800" b="1" dirty="0">
                <a:solidFill>
                  <a:srgbClr val="0000FF"/>
                </a:solidFill>
              </a:rPr>
              <a:t> </a:t>
            </a:r>
            <a:r>
              <a:rPr lang="de-DE" altLang="ru-RU" sz="1800" b="1" dirty="0" err="1">
                <a:solidFill>
                  <a:srgbClr val="0000FF"/>
                </a:solidFill>
              </a:rPr>
              <a:t>вы</a:t>
            </a:r>
            <a:r>
              <a:rPr lang="de-DE" altLang="ru-RU" sz="1800" b="1" dirty="0">
                <a:solidFill>
                  <a:srgbClr val="0000FF"/>
                </a:solidFill>
              </a:rPr>
              <a:t> </a:t>
            </a:r>
            <a:r>
              <a:rPr lang="de-DE" altLang="ru-RU" sz="1800" b="1" dirty="0" err="1">
                <a:solidFill>
                  <a:srgbClr val="0000FF"/>
                </a:solidFill>
              </a:rPr>
              <a:t>выберете</a:t>
            </a:r>
            <a:r>
              <a:rPr lang="de-DE" altLang="ru-RU" sz="1800" b="1" dirty="0">
                <a:solidFill>
                  <a:srgbClr val="0000FF"/>
                </a:solidFill>
              </a:rPr>
              <a:t>?</a:t>
            </a:r>
            <a:endParaRPr lang="ru-RU" altLang="ru-RU" sz="18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460204" y="4590976"/>
            <a:ext cx="4367212" cy="3698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ru-RU" sz="1800" b="1" dirty="0" err="1">
                <a:solidFill>
                  <a:srgbClr val="7030A0"/>
                </a:solidFill>
              </a:rPr>
              <a:t>Первый</a:t>
            </a:r>
            <a:r>
              <a:rPr lang="de-DE" altLang="ru-RU" sz="1800" b="1" dirty="0">
                <a:solidFill>
                  <a:srgbClr val="7030A0"/>
                </a:solidFill>
              </a:rPr>
              <a:t> </a:t>
            </a:r>
            <a:r>
              <a:rPr lang="de-DE" altLang="ru-RU" sz="1800" b="1" dirty="0" err="1">
                <a:solidFill>
                  <a:srgbClr val="7030A0"/>
                </a:solidFill>
              </a:rPr>
              <a:t>кандидат</a:t>
            </a:r>
            <a:r>
              <a:rPr lang="de-DE" altLang="ru-RU" sz="1800" b="1" dirty="0">
                <a:solidFill>
                  <a:srgbClr val="7030A0"/>
                </a:solidFill>
              </a:rPr>
              <a:t>: </a:t>
            </a:r>
            <a:r>
              <a:rPr lang="de-DE" altLang="ru-RU" sz="1800" b="1" dirty="0" err="1">
                <a:solidFill>
                  <a:srgbClr val="FF0000"/>
                </a:solidFill>
              </a:rPr>
              <a:t>Франклин</a:t>
            </a:r>
            <a:r>
              <a:rPr lang="de-DE" altLang="ru-RU" sz="1800" b="1" dirty="0">
                <a:solidFill>
                  <a:srgbClr val="FF0000"/>
                </a:solidFill>
              </a:rPr>
              <a:t> Д. </a:t>
            </a:r>
            <a:r>
              <a:rPr lang="de-DE" altLang="ru-RU" sz="1800" b="1" dirty="0" err="1">
                <a:solidFill>
                  <a:srgbClr val="FF0000"/>
                </a:solidFill>
              </a:rPr>
              <a:t>Рузвельт</a:t>
            </a:r>
            <a:endParaRPr lang="ru-RU" altLang="ru-RU" sz="1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460204" y="5023024"/>
            <a:ext cx="4367212" cy="3698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ru-RU" sz="1800" b="1" dirty="0" err="1">
                <a:solidFill>
                  <a:srgbClr val="7030A0"/>
                </a:solidFill>
              </a:rPr>
              <a:t>Второй</a:t>
            </a:r>
            <a:r>
              <a:rPr lang="de-DE" altLang="ru-RU" sz="1800" b="1" dirty="0">
                <a:solidFill>
                  <a:srgbClr val="7030A0"/>
                </a:solidFill>
              </a:rPr>
              <a:t> </a:t>
            </a:r>
            <a:r>
              <a:rPr lang="de-DE" altLang="ru-RU" sz="1800" b="1" dirty="0" err="1">
                <a:solidFill>
                  <a:srgbClr val="7030A0"/>
                </a:solidFill>
              </a:rPr>
              <a:t>кандидат</a:t>
            </a:r>
            <a:r>
              <a:rPr lang="de-DE" altLang="ru-RU" sz="1800" b="1" dirty="0">
                <a:solidFill>
                  <a:srgbClr val="7030A0"/>
                </a:solidFill>
              </a:rPr>
              <a:t>: </a:t>
            </a:r>
            <a:r>
              <a:rPr lang="de-DE" altLang="ru-RU" sz="1800" b="1" dirty="0" err="1">
                <a:solidFill>
                  <a:srgbClr val="FF0000"/>
                </a:solidFill>
              </a:rPr>
              <a:t>Уинстон</a:t>
            </a:r>
            <a:r>
              <a:rPr lang="de-DE" altLang="ru-RU" sz="1800" b="1" dirty="0">
                <a:solidFill>
                  <a:srgbClr val="FF0000"/>
                </a:solidFill>
              </a:rPr>
              <a:t> </a:t>
            </a:r>
            <a:r>
              <a:rPr lang="de-DE" altLang="ru-RU" sz="1800" b="1" dirty="0" err="1">
                <a:solidFill>
                  <a:srgbClr val="FF0000"/>
                </a:solidFill>
              </a:rPr>
              <a:t>Черчилль</a:t>
            </a:r>
            <a:endParaRPr lang="ru-RU" altLang="ru-RU" sz="18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460204" y="5455072"/>
            <a:ext cx="4367212" cy="368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ru-RU" sz="1800" b="1" dirty="0" err="1">
                <a:solidFill>
                  <a:srgbClr val="7030A0"/>
                </a:solidFill>
              </a:rPr>
              <a:t>Третий</a:t>
            </a:r>
            <a:r>
              <a:rPr lang="de-DE" altLang="ru-RU" sz="1800" b="1" dirty="0">
                <a:solidFill>
                  <a:srgbClr val="7030A0"/>
                </a:solidFill>
              </a:rPr>
              <a:t> </a:t>
            </a:r>
            <a:r>
              <a:rPr lang="de-DE" altLang="ru-RU" sz="1800" b="1" dirty="0" err="1">
                <a:solidFill>
                  <a:srgbClr val="7030A0"/>
                </a:solidFill>
              </a:rPr>
              <a:t>кандидат</a:t>
            </a:r>
            <a:r>
              <a:rPr lang="de-DE" altLang="ru-RU" sz="1800" b="1" dirty="0">
                <a:solidFill>
                  <a:srgbClr val="7030A0"/>
                </a:solidFill>
              </a:rPr>
              <a:t>: </a:t>
            </a:r>
            <a:r>
              <a:rPr lang="de-DE" altLang="ru-RU" sz="1800" b="1" dirty="0" err="1"/>
              <a:t>Адольф</a:t>
            </a:r>
            <a:r>
              <a:rPr lang="de-DE" altLang="ru-RU" sz="1800" b="1" dirty="0"/>
              <a:t> </a:t>
            </a:r>
            <a:r>
              <a:rPr lang="de-DE" altLang="ru-RU" sz="1800" b="1" dirty="0" err="1"/>
              <a:t>Гитлер</a:t>
            </a:r>
            <a:endParaRPr lang="ru-RU" altLang="ru-RU" sz="1800" dirty="0"/>
          </a:p>
        </p:txBody>
      </p:sp>
    </p:spTree>
    <p:extLst>
      <p:ext uri="{BB962C8B-B14F-4D97-AF65-F5344CB8AC3E}">
        <p14:creationId xmlns:p14="http://schemas.microsoft.com/office/powerpoint/2010/main" val="185546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>
            <a:extLst>
              <a:ext uri="{FF2B5EF4-FFF2-40B4-BE49-F238E27FC236}">
                <a16:creationId xmlns:a16="http://schemas.microsoft.com/office/drawing/2014/main" xmlns="" id="{41323D29-5FFB-4429-9669-3CF916B2F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36712"/>
            <a:ext cx="9144000" cy="452431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FF0000"/>
                </a:solidFill>
              </a:rPr>
              <a:t>Принцип Гюйгенса-Френеля состоит в том, что каждая точка </a:t>
            </a:r>
            <a:endParaRPr lang="en-US" altLang="ru-RU" sz="36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FF0000"/>
                </a:solidFill>
              </a:rPr>
              <a:t>волнового фронта</a:t>
            </a:r>
            <a:r>
              <a:rPr lang="ru-RU" altLang="ru-RU" sz="3600" b="1" dirty="0">
                <a:solidFill>
                  <a:srgbClr val="0000FF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0000FF"/>
                </a:solidFill>
              </a:rPr>
              <a:t>является вторичным </a:t>
            </a:r>
            <a:r>
              <a:rPr lang="ru-RU" altLang="ru-RU" sz="3600" b="1" dirty="0"/>
              <a:t>(то есть новым) </a:t>
            </a:r>
            <a:r>
              <a:rPr lang="ru-RU" altLang="ru-RU" sz="3600" b="1" dirty="0">
                <a:solidFill>
                  <a:srgbClr val="0000FF"/>
                </a:solidFill>
              </a:rPr>
              <a:t>источником сферических волн,</a:t>
            </a:r>
            <a:r>
              <a:rPr lang="ru-RU" altLang="ru-RU" sz="3600" b="1" dirty="0">
                <a:solidFill>
                  <a:srgbClr val="FF0000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00B050"/>
                </a:solidFill>
              </a:rPr>
              <a:t>а огибающая этих вторичных волн задает положение нового волнового фронта в следующий момент времени</a:t>
            </a:r>
          </a:p>
        </p:txBody>
      </p:sp>
    </p:spTree>
    <p:extLst>
      <p:ext uri="{BB962C8B-B14F-4D97-AF65-F5344CB8AC3E}">
        <p14:creationId xmlns:p14="http://schemas.microsoft.com/office/powerpoint/2010/main" val="226165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976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736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94631"/>
            <a:ext cx="9144000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</a:rPr>
              <a:t>Физические параметры волн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8DBD2F0-389D-4ACF-9D40-A8F8D1936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1258"/>
            <a:ext cx="9115425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1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9" name="Text Box 15">
            <a:extLst>
              <a:ext uri="{FF2B5EF4-FFF2-40B4-BE49-F238E27FC236}">
                <a16:creationId xmlns:a16="http://schemas.microsoft.com/office/drawing/2014/main" xmlns="" id="{A9C5EFA6-C9AB-48FB-B9AB-F7E5ADCE2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048" y="3443967"/>
            <a:ext cx="9154048" cy="156966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</a:rPr>
              <a:t>Если изменить фазу </a:t>
            </a:r>
            <a:r>
              <a:rPr lang="ru-RU" altLang="ru-RU" sz="2400" b="1" dirty="0">
                <a:solidFill>
                  <a:schemeClr val="bg1">
                    <a:lumMod val="75000"/>
                  </a:schemeClr>
                </a:solidFill>
              </a:rPr>
              <a:t>второго слагаемого на</a:t>
            </a:r>
            <a:r>
              <a:rPr lang="en-US" altLang="ru-RU" sz="24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ru-RU" sz="2400" b="1" dirty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p</a:t>
            </a:r>
            <a:r>
              <a:rPr lang="ru-RU" altLang="ru-RU" sz="2400" b="1" i="1" dirty="0">
                <a:solidFill>
                  <a:schemeClr val="bg1">
                    <a:lumMod val="75000"/>
                  </a:schemeClr>
                </a:solidFill>
              </a:rPr>
              <a:t>/2</a:t>
            </a:r>
            <a:r>
              <a:rPr lang="ru-RU" altLang="ru-RU" sz="24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chemeClr val="bg1">
                    <a:lumMod val="75000"/>
                  </a:schemeClr>
                </a:solidFill>
              </a:rPr>
              <a:t>или сдвинуть вторую волну на четверть длины волны </a:t>
            </a:r>
            <a:r>
              <a:rPr lang="en-US" altLang="ru-RU" sz="2400" b="1" dirty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l</a:t>
            </a:r>
            <a:r>
              <a:rPr lang="ru-RU" altLang="ru-RU" sz="2400" b="1" i="1" dirty="0">
                <a:solidFill>
                  <a:schemeClr val="bg1">
                    <a:lumMod val="75000"/>
                  </a:schemeClr>
                </a:solidFill>
              </a:rPr>
              <a:t>/4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</a:rPr>
              <a:t>можно будет произвести простое суммирование последних двух слагаемых</a:t>
            </a:r>
            <a:r>
              <a:rPr lang="ru-RU" altLang="ru-RU" sz="2400" b="1" dirty="0"/>
              <a:t> </a:t>
            </a:r>
          </a:p>
        </p:txBody>
      </p:sp>
      <p:graphicFrame>
        <p:nvGraphicFramePr>
          <p:cNvPr id="3" name="Object 95">
            <a:extLst>
              <a:ext uri="{FF2B5EF4-FFF2-40B4-BE49-F238E27FC236}">
                <a16:creationId xmlns:a16="http://schemas.microsoft.com/office/drawing/2014/main" xmlns="" id="{10E5D81A-BA5C-406B-BE72-08B80F9D2A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7021682"/>
              </p:ext>
            </p:extLst>
          </p:nvPr>
        </p:nvGraphicFramePr>
        <p:xfrm>
          <a:off x="21043" y="1657514"/>
          <a:ext cx="914400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35" name="Equation" r:id="rId4" imgW="3352800" imgH="254000" progId="Equation.DSMT4">
                  <p:embed/>
                </p:oleObj>
              </mc:Choice>
              <mc:Fallback>
                <p:oleObj name="Equation" r:id="rId4" imgW="3352800" imgH="254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43" y="1657514"/>
                        <a:ext cx="9144000" cy="7207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-10048" y="758060"/>
            <a:ext cx="9175752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ru-RU" sz="4800" dirty="0"/>
          </a:p>
        </p:txBody>
      </p:sp>
      <p:graphicFrame>
        <p:nvGraphicFramePr>
          <p:cNvPr id="2" name="Object 94">
            <a:extLst>
              <a:ext uri="{FF2B5EF4-FFF2-40B4-BE49-F238E27FC236}">
                <a16:creationId xmlns:a16="http://schemas.microsoft.com/office/drawing/2014/main" xmlns="" id="{158F7347-8B70-4420-87D0-EFE62E9D3F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8913008"/>
              </p:ext>
            </p:extLst>
          </p:nvPr>
        </p:nvGraphicFramePr>
        <p:xfrm>
          <a:off x="2137994" y="783868"/>
          <a:ext cx="5053036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36" name="Equation" r:id="rId6" imgW="1778000" imgH="279400" progId="Equation.DSMT4">
                  <p:embed/>
                </p:oleObj>
              </mc:Choice>
              <mc:Fallback>
                <p:oleObj name="Equation" r:id="rId6" imgW="1778000" imgH="279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7994" y="783868"/>
                        <a:ext cx="5053036" cy="79216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1704" y="2430264"/>
            <a:ext cx="9144000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ru-RU" sz="5400" dirty="0"/>
          </a:p>
        </p:txBody>
      </p:sp>
      <p:graphicFrame>
        <p:nvGraphicFramePr>
          <p:cNvPr id="8201" name="Объект 8">
            <a:extLst>
              <a:ext uri="{FF2B5EF4-FFF2-40B4-BE49-F238E27FC236}">
                <a16:creationId xmlns:a16="http://schemas.microsoft.com/office/drawing/2014/main" xmlns="" id="{C371E24D-81D8-4399-B27E-C60C6D3B25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9993435"/>
              </p:ext>
            </p:extLst>
          </p:nvPr>
        </p:nvGraphicFramePr>
        <p:xfrm>
          <a:off x="1569368" y="2430264"/>
          <a:ext cx="6521450" cy="836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37" name="Equation" r:id="rId8" imgW="1981080" imgH="253800" progId="Equation.DSMT4">
                  <p:embed/>
                </p:oleObj>
              </mc:Choice>
              <mc:Fallback>
                <p:oleObj name="Equation" r:id="rId8" imgW="19810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9368" y="2430264"/>
                        <a:ext cx="6521450" cy="83661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-11593" y="5104348"/>
            <a:ext cx="9177297" cy="150810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В результате фаза переместится в амплитудный сомножитель т.е. происходит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фазовое детектирование!!!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4839" y="188640"/>
            <a:ext cx="9144000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Амплитуда волны для такого объекта имеет вид</a:t>
            </a:r>
          </a:p>
        </p:txBody>
      </p:sp>
    </p:spTree>
    <p:extLst>
      <p:ext uri="{BB962C8B-B14F-4D97-AF65-F5344CB8AC3E}">
        <p14:creationId xmlns:p14="http://schemas.microsoft.com/office/powerpoint/2010/main" val="319225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9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4293096"/>
            <a:ext cx="9144000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ru-RU" sz="540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3375422"/>
            <a:ext cx="9144000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ru-RU" sz="4800" dirty="0"/>
          </a:p>
        </p:txBody>
      </p:sp>
      <p:graphicFrame>
        <p:nvGraphicFramePr>
          <p:cNvPr id="2" name="Object 95">
            <a:extLst>
              <a:ext uri="{FF2B5EF4-FFF2-40B4-BE49-F238E27FC236}">
                <a16:creationId xmlns:a16="http://schemas.microsoft.com/office/drawing/2014/main" xmlns="" id="{604E5086-0017-4F66-AAB2-36A4E6164A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3105748"/>
              </p:ext>
            </p:extLst>
          </p:nvPr>
        </p:nvGraphicFramePr>
        <p:xfrm>
          <a:off x="0" y="620688"/>
          <a:ext cx="914400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51" name="Equation" r:id="rId3" imgW="3352800" imgH="254000" progId="Equation.DSMT4">
                  <p:embed/>
                </p:oleObj>
              </mc:Choice>
              <mc:Fallback>
                <p:oleObj name="Equation" r:id="rId3" imgW="3352800" imgH="254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20688"/>
                        <a:ext cx="9144000" cy="7207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91">
            <a:extLst>
              <a:ext uri="{FF2B5EF4-FFF2-40B4-BE49-F238E27FC236}">
                <a16:creationId xmlns:a16="http://schemas.microsoft.com/office/drawing/2014/main" xmlns="" id="{C7BB8518-A8A6-45D5-A1DD-94C7CEA915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3033051"/>
              </p:ext>
            </p:extLst>
          </p:nvPr>
        </p:nvGraphicFramePr>
        <p:xfrm>
          <a:off x="1547664" y="3405691"/>
          <a:ext cx="2274887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52" name="Equation" r:id="rId5" imgW="380670" imgH="126890" progId="Equation.DSMT4">
                  <p:embed/>
                </p:oleObj>
              </mc:Choice>
              <mc:Fallback>
                <p:oleObj name="Equation" r:id="rId5" imgW="380670" imgH="12689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664" y="3405691"/>
                        <a:ext cx="2274887" cy="7429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92">
            <a:extLst>
              <a:ext uri="{FF2B5EF4-FFF2-40B4-BE49-F238E27FC236}">
                <a16:creationId xmlns:a16="http://schemas.microsoft.com/office/drawing/2014/main" xmlns="" id="{5AFBBE7E-2838-4D68-AB4F-A7CAD9EB70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005755"/>
              </p:ext>
            </p:extLst>
          </p:nvPr>
        </p:nvGraphicFramePr>
        <p:xfrm>
          <a:off x="5508104" y="3387982"/>
          <a:ext cx="1970087" cy="76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53" name="Equation" r:id="rId7" imgW="368300" imgH="139700" progId="Equation.DSMT4">
                  <p:embed/>
                </p:oleObj>
              </mc:Choice>
              <mc:Fallback>
                <p:oleObj name="Equation" r:id="rId7" imgW="368300" imgH="139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104" y="3387982"/>
                        <a:ext cx="1970087" cy="76041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AutoShape 28">
            <a:extLst>
              <a:ext uri="{FF2B5EF4-FFF2-40B4-BE49-F238E27FC236}">
                <a16:creationId xmlns:a16="http://schemas.microsoft.com/office/drawing/2014/main" xmlns="" id="{22DFC52D-9238-4A1C-B75A-37F5738CC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488" y="3643004"/>
            <a:ext cx="1081087" cy="279400"/>
          </a:xfrm>
          <a:prstGeom prst="rightArrow">
            <a:avLst>
              <a:gd name="adj1" fmla="val 50000"/>
              <a:gd name="adj2" fmla="val 277731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graphicFrame>
        <p:nvGraphicFramePr>
          <p:cNvPr id="7" name="Object 96">
            <a:extLst>
              <a:ext uri="{FF2B5EF4-FFF2-40B4-BE49-F238E27FC236}">
                <a16:creationId xmlns:a16="http://schemas.microsoft.com/office/drawing/2014/main" xmlns="" id="{E328C0A9-387B-4246-868C-93ACEC9DD6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9500488"/>
              </p:ext>
            </p:extLst>
          </p:nvPr>
        </p:nvGraphicFramePr>
        <p:xfrm>
          <a:off x="1693683" y="4336455"/>
          <a:ext cx="5756633" cy="836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54" name="Equation" r:id="rId9" imgW="1905000" imgH="279400" progId="Equation.DSMT4">
                  <p:embed/>
                </p:oleObj>
              </mc:Choice>
              <mc:Fallback>
                <p:oleObj name="Equation" r:id="rId9" imgW="1905000" imgH="279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3683" y="4336455"/>
                        <a:ext cx="5756633" cy="83661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0" y="1412777"/>
            <a:ext cx="9144000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endParaRPr lang="ru-RU" sz="4800" dirty="0"/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xmlns="" id="{06D04A87-EF9B-490A-B728-39B808DF86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8282594"/>
              </p:ext>
            </p:extLst>
          </p:nvPr>
        </p:nvGraphicFramePr>
        <p:xfrm>
          <a:off x="3084470" y="1412776"/>
          <a:ext cx="2783238" cy="777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55" name="Equation" r:id="rId11" imgW="3267197" imgH="923838" progId="Equation.DSMT4">
                  <p:embed/>
                </p:oleObj>
              </mc:Choice>
              <mc:Fallback>
                <p:oleObj name="Equation" r:id="rId11" imgW="3267197" imgH="92383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084470" y="1412776"/>
                        <a:ext cx="2783238" cy="7778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0" y="2361654"/>
            <a:ext cx="9144000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ru-RU" sz="5400" dirty="0"/>
          </a:p>
        </p:txBody>
      </p:sp>
      <p:graphicFrame>
        <p:nvGraphicFramePr>
          <p:cNvPr id="3" name="Объект 8">
            <a:extLst>
              <a:ext uri="{FF2B5EF4-FFF2-40B4-BE49-F238E27FC236}">
                <a16:creationId xmlns:a16="http://schemas.microsoft.com/office/drawing/2014/main" xmlns="" id="{F1403C3A-99D2-4144-B888-6820D608C2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5580708"/>
              </p:ext>
            </p:extLst>
          </p:nvPr>
        </p:nvGraphicFramePr>
        <p:xfrm>
          <a:off x="1311275" y="2405013"/>
          <a:ext cx="6521450" cy="836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56" name="Equation" r:id="rId13" imgW="1981080" imgH="253800" progId="Equation.DSMT4">
                  <p:embed/>
                </p:oleObj>
              </mc:Choice>
              <mc:Fallback>
                <p:oleObj name="Equation" r:id="rId13" imgW="19810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1275" y="2405013"/>
                        <a:ext cx="6521450" cy="83661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432" y="5301208"/>
            <a:ext cx="9144000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ru-RU" sz="5400" dirty="0"/>
          </a:p>
        </p:txBody>
      </p:sp>
      <p:graphicFrame>
        <p:nvGraphicFramePr>
          <p:cNvPr id="8" name="Object 97">
            <a:extLst>
              <a:ext uri="{FF2B5EF4-FFF2-40B4-BE49-F238E27FC236}">
                <a16:creationId xmlns:a16="http://schemas.microsoft.com/office/drawing/2014/main" xmlns="" id="{CD3BA9A8-3062-456B-B052-6F00DB2A83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891384"/>
              </p:ext>
            </p:extLst>
          </p:nvPr>
        </p:nvGraphicFramePr>
        <p:xfrm>
          <a:off x="1721953" y="5344567"/>
          <a:ext cx="5706957" cy="836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57" name="Equation" r:id="rId15" imgW="2082800" imgH="304800" progId="Equation.DSMT4">
                  <p:embed/>
                </p:oleObj>
              </mc:Choice>
              <mc:Fallback>
                <p:oleObj name="Equation" r:id="rId15" imgW="2082800" imgH="304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1953" y="5344567"/>
                        <a:ext cx="5706957" cy="83661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9404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6" grpId="0" animBg="1"/>
      <p:bldP spid="10" grpId="0" animBg="1"/>
      <p:bldP spid="11" grpId="0" animBg="1"/>
      <p:bldP spid="14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>
            <a:extLst>
              <a:ext uri="{FF2B5EF4-FFF2-40B4-BE49-F238E27FC236}">
                <a16:creationId xmlns:a16="http://schemas.microsoft.com/office/drawing/2014/main" xmlns="" id="{6ADCF899-538B-4581-87AE-51E437883685}"/>
              </a:ext>
            </a:extLst>
          </p:cNvPr>
          <p:cNvSpPr/>
          <p:nvPr/>
        </p:nvSpPr>
        <p:spPr>
          <a:xfrm>
            <a:off x="6588224" y="2908657"/>
            <a:ext cx="4032448" cy="1800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14172B97-DE87-47C7-87BE-24328761FBB9}"/>
              </a:ext>
            </a:extLst>
          </p:cNvPr>
          <p:cNvSpPr/>
          <p:nvPr/>
        </p:nvSpPr>
        <p:spPr>
          <a:xfrm>
            <a:off x="1943708" y="4149080"/>
            <a:ext cx="2124236" cy="72008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58B71432-0D4C-4954-BD86-07BE92DBDAA2}"/>
              </a:ext>
            </a:extLst>
          </p:cNvPr>
          <p:cNvSpPr/>
          <p:nvPr/>
        </p:nvSpPr>
        <p:spPr>
          <a:xfrm>
            <a:off x="1943708" y="4365104"/>
            <a:ext cx="2124236" cy="72008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6D4E3676-9C18-4CFA-B151-3192D5EEDBD0}"/>
              </a:ext>
            </a:extLst>
          </p:cNvPr>
          <p:cNvSpPr/>
          <p:nvPr/>
        </p:nvSpPr>
        <p:spPr>
          <a:xfrm>
            <a:off x="5004048" y="5446930"/>
            <a:ext cx="1494168" cy="43765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94367D86-353E-4A46-A222-4E18518E3CA6}"/>
              </a:ext>
            </a:extLst>
          </p:cNvPr>
          <p:cNvSpPr/>
          <p:nvPr/>
        </p:nvSpPr>
        <p:spPr>
          <a:xfrm>
            <a:off x="2843807" y="1411070"/>
            <a:ext cx="4032448" cy="1800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06C1A2C9-037D-4DBF-B13C-592C6646EB6B}"/>
              </a:ext>
            </a:extLst>
          </p:cNvPr>
          <p:cNvSpPr/>
          <p:nvPr/>
        </p:nvSpPr>
        <p:spPr>
          <a:xfrm>
            <a:off x="441566" y="2515060"/>
            <a:ext cx="2564260" cy="104667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02220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>
            <a:extLst>
              <a:ext uri="{FF2B5EF4-FFF2-40B4-BE49-F238E27FC236}">
                <a16:creationId xmlns:a16="http://schemas.microsoft.com/office/drawing/2014/main" xmlns="" id="{944E1969-E640-4F70-82B6-573FD1197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3" y="-15875"/>
            <a:ext cx="9144000" cy="708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0000FF"/>
                </a:solidFill>
              </a:rPr>
              <a:t>Микроскопия</a:t>
            </a:r>
          </a:p>
        </p:txBody>
      </p:sp>
      <p:sp>
        <p:nvSpPr>
          <p:cNvPr id="13" name="Text Box 18">
            <a:extLst>
              <a:ext uri="{FF2B5EF4-FFF2-40B4-BE49-F238E27FC236}">
                <a16:creationId xmlns:a16="http://schemas.microsoft.com/office/drawing/2014/main" xmlns="" id="{C4F57C29-A4B5-4BC4-9539-2DECBC92B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57250"/>
            <a:ext cx="9144000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/>
              <a:t>Видимый свет λ~0,4-0,7мкм; </a:t>
            </a:r>
            <a:r>
              <a:rPr lang="ru-RU" altLang="ru-RU" sz="2000" b="1">
                <a:solidFill>
                  <a:srgbClr val="FF0000"/>
                </a:solidFill>
              </a:rPr>
              <a:t>Электроны с энергией ~100 kV </a:t>
            </a:r>
            <a:r>
              <a:rPr lang="en-US" altLang="ru-RU" sz="2000" b="1">
                <a:solidFill>
                  <a:srgbClr val="FF0000"/>
                </a:solidFill>
              </a:rPr>
              <a:t>λ</a:t>
            </a:r>
            <a:r>
              <a:rPr lang="ru-RU" altLang="ru-RU" sz="2000" b="1">
                <a:solidFill>
                  <a:srgbClr val="FF0000"/>
                </a:solidFill>
              </a:rPr>
              <a:t>~0,04 Å</a:t>
            </a:r>
            <a:r>
              <a:rPr lang="ru-RU" altLang="ru-RU" sz="2000" b="1"/>
              <a:t> </a:t>
            </a:r>
          </a:p>
        </p:txBody>
      </p:sp>
      <p:sp>
        <p:nvSpPr>
          <p:cNvPr id="15" name="Text Box 25">
            <a:extLst>
              <a:ext uri="{FF2B5EF4-FFF2-40B4-BE49-F238E27FC236}">
                <a16:creationId xmlns:a16="http://schemas.microsoft.com/office/drawing/2014/main" xmlns="" id="{C8F72760-A0FB-4BFC-9A84-EAC806CCF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4425" y="3933825"/>
            <a:ext cx="3432175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000" b="1" i="1"/>
              <a:t>A</a:t>
            </a:r>
            <a:r>
              <a:rPr lang="en-US" altLang="ru-RU" sz="2000" b="1"/>
              <a:t>-</a:t>
            </a:r>
            <a:r>
              <a:rPr lang="ru-RU" altLang="ru-RU" sz="2000" b="1"/>
              <a:t>числовая апертура</a:t>
            </a:r>
          </a:p>
        </p:txBody>
      </p:sp>
      <p:sp>
        <p:nvSpPr>
          <p:cNvPr id="16" name="Text Box 26">
            <a:extLst>
              <a:ext uri="{FF2B5EF4-FFF2-40B4-BE49-F238E27FC236}">
                <a16:creationId xmlns:a16="http://schemas.microsoft.com/office/drawing/2014/main" xmlns="" id="{35B81C2D-655C-4704-AD28-A1B3EEBE6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7838" y="6350000"/>
            <a:ext cx="4860925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000" b="1" dirty="0">
                <a:latin typeface="Symbol" panose="05050102010706020507" pitchFamily="18" charset="2"/>
              </a:rPr>
              <a:t>b</a:t>
            </a:r>
            <a:r>
              <a:rPr lang="en-US" altLang="ru-RU" sz="2000" b="1" dirty="0"/>
              <a:t>-a</a:t>
            </a:r>
            <a:r>
              <a:rPr lang="ru-RU" altLang="ru-RU" sz="2000" b="1" dirty="0" err="1"/>
              <a:t>пертурный</a:t>
            </a:r>
            <a:r>
              <a:rPr lang="ru-RU" altLang="ru-RU" sz="2000" b="1" dirty="0"/>
              <a:t> угол или апертура </a:t>
            </a:r>
          </a:p>
        </p:txBody>
      </p:sp>
      <p:graphicFrame>
        <p:nvGraphicFramePr>
          <p:cNvPr id="17" name="Object 11">
            <a:extLst>
              <a:ext uri="{FF2B5EF4-FFF2-40B4-BE49-F238E27FC236}">
                <a16:creationId xmlns:a16="http://schemas.microsoft.com/office/drawing/2014/main" xmlns="" id="{4510C44B-66F1-4648-84B5-466327EE1E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88138" y="2708275"/>
          <a:ext cx="2200275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52" name="Equation" r:id="rId3" imgW="748975" imgH="203112" progId="Equation.DSMT4">
                  <p:embed/>
                </p:oleObj>
              </mc:Choice>
              <mc:Fallback>
                <p:oleObj name="Equation" r:id="rId3" imgW="748975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88138" y="2708275"/>
                        <a:ext cx="2200275" cy="5969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7" name="TextBox 17">
            <a:extLst>
              <a:ext uri="{FF2B5EF4-FFF2-40B4-BE49-F238E27FC236}">
                <a16:creationId xmlns:a16="http://schemas.microsoft.com/office/drawing/2014/main" xmlns="" id="{07791BA2-9C2D-43C1-8E48-93FDC1DA3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6725" y="1392238"/>
            <a:ext cx="4856163" cy="1200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CC"/>
                </a:solidFill>
              </a:rPr>
              <a:t>Линейное разрешение – минимальное расстояние между двумя точками объекта которые на изображении видны как отдельные точки. </a:t>
            </a:r>
          </a:p>
        </p:txBody>
      </p:sp>
      <p:graphicFrame>
        <p:nvGraphicFramePr>
          <p:cNvPr id="2051" name="Object 12">
            <a:extLst>
              <a:ext uri="{FF2B5EF4-FFF2-40B4-BE49-F238E27FC236}">
                <a16:creationId xmlns:a16="http://schemas.microsoft.com/office/drawing/2014/main" xmlns="" id="{21F78F6D-5B45-4F93-8CE7-2F9C164D13B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05300" y="2708275"/>
          <a:ext cx="2033588" cy="1106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53" name="Equation" r:id="rId5" imgW="723586" imgH="393529" progId="Equation.DSMT4">
                  <p:embed/>
                </p:oleObj>
              </mc:Choice>
              <mc:Fallback>
                <p:oleObj name="Equation" r:id="rId5" imgW="723586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5300" y="2708275"/>
                        <a:ext cx="2033588" cy="110648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9" name="TextBox 1">
            <a:extLst>
              <a:ext uri="{FF2B5EF4-FFF2-40B4-BE49-F238E27FC236}">
                <a16:creationId xmlns:a16="http://schemas.microsoft.com/office/drawing/2014/main" xmlns="" id="{F4E74192-21A9-4C1F-8BB8-FCAF1A485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3938" y="3460750"/>
            <a:ext cx="723900" cy="368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/>
              <a:t>n</a:t>
            </a:r>
            <a:r>
              <a:rPr lang="en-US" altLang="ru-RU" sz="1800" b="1" i="1"/>
              <a:t>&gt;&gt;</a:t>
            </a:r>
            <a:r>
              <a:rPr lang="en-US" altLang="ru-RU" sz="1800" b="1"/>
              <a:t>1</a:t>
            </a:r>
            <a:endParaRPr lang="ru-RU" altLang="ru-RU" sz="1800" b="1"/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xmlns="" id="{8701EAB7-A101-46E7-A46B-FCCCED7FD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400" y="4437063"/>
            <a:ext cx="180022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8A9F7B5-386A-4CA8-82D0-340F0FA1A9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888"/>
            <a:ext cx="421481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499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5" grpId="0" animBg="1"/>
      <p:bldP spid="16" grpId="0" animBg="1"/>
      <p:bldP spid="2057" grpId="0" animBg="1"/>
      <p:bldP spid="7179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5">
            <a:extLst>
              <a:ext uri="{FF2B5EF4-FFF2-40B4-BE49-F238E27FC236}">
                <a16:creationId xmlns:a16="http://schemas.microsoft.com/office/drawing/2014/main" xmlns="" id="{895822CE-A07F-4BCC-BECE-B3C52A391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88"/>
            <a:ext cx="9144000" cy="10779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0000FF"/>
                </a:solidFill>
              </a:rPr>
              <a:t>Схема простейшего двух линзового оптического микроскопа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EE28BC7-B16F-4F2D-BBC9-6FFDCCB29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8237"/>
            <a:ext cx="9144000" cy="545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23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D034AD4-04DC-4EBB-B0B5-A49268588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9144000" cy="156966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0000CC"/>
                </a:solidFill>
              </a:rPr>
              <a:t>Графическое представление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0000CC"/>
                </a:solidFill>
              </a:rPr>
              <a:t>фазового детектирования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0000CC"/>
                </a:solidFill>
              </a:rPr>
              <a:t>разработанного </a:t>
            </a:r>
            <a:r>
              <a:rPr lang="ru-RU" altLang="ru-RU" b="1" dirty="0">
                <a:solidFill>
                  <a:srgbClr val="FF0000"/>
                </a:solidFill>
              </a:rPr>
              <a:t>Ф. </a:t>
            </a:r>
            <a:r>
              <a:rPr lang="ru-RU" altLang="ru-RU" b="1" dirty="0" err="1">
                <a:solidFill>
                  <a:srgbClr val="FF0000"/>
                </a:solidFill>
              </a:rPr>
              <a:t>Цернике</a:t>
            </a:r>
            <a:r>
              <a:rPr lang="ru-RU" altLang="ru-RU" b="1" dirty="0">
                <a:solidFill>
                  <a:srgbClr val="FF0000"/>
                </a:solidFill>
              </a:rPr>
              <a:t> в 1935 году</a:t>
            </a:r>
            <a:r>
              <a:rPr lang="ru-RU" altLang="ru-RU" b="1" dirty="0">
                <a:solidFill>
                  <a:srgbClr val="0000CC"/>
                </a:solidFill>
              </a:rPr>
              <a:t>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10F44A6F-4EA7-42B4-8400-82ED4464F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7" y="1715566"/>
            <a:ext cx="4254500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2E32ADE-2306-4342-9520-A03A1EA2F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984" y="1916832"/>
            <a:ext cx="4677450" cy="923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/>
              <a:t>Волны </a:t>
            </a:r>
            <a:r>
              <a:rPr lang="en-US" altLang="ru-RU" sz="1800" b="1" dirty="0"/>
              <a:t>E1 </a:t>
            </a:r>
            <a:r>
              <a:rPr lang="ru-RU" altLang="ru-RU" sz="1800" b="1" dirty="0"/>
              <a:t>и </a:t>
            </a:r>
            <a:r>
              <a:rPr lang="en-US" altLang="ru-RU" sz="1800" b="1" dirty="0"/>
              <a:t>E2 </a:t>
            </a:r>
            <a:r>
              <a:rPr lang="ru-RU" altLang="ru-RU" sz="1800" b="1" dirty="0"/>
              <a:t>сдвинуты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/>
              <a:t>относительно друг друга по фазе. Разностная волна </a:t>
            </a:r>
            <a:r>
              <a:rPr lang="en-US" altLang="ru-RU" sz="1800" b="1" dirty="0"/>
              <a:t>E3</a:t>
            </a:r>
            <a:endParaRPr lang="ru-RU" altLang="ru-RU" sz="1800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2C3B0080-F5E9-4220-8468-93E285A9B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11" y="3429000"/>
            <a:ext cx="4254500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66CB82C7-1B27-4DC6-AF2F-A51DA0FE5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984" y="3645024"/>
            <a:ext cx="4716016" cy="9223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/>
              <a:t>Разностную волну </a:t>
            </a:r>
            <a:r>
              <a:rPr lang="en-US" altLang="ru-RU" sz="1800" b="1" dirty="0"/>
              <a:t>E3 </a:t>
            </a:r>
            <a:r>
              <a:rPr lang="ru-RU" altLang="ru-RU" sz="1800" b="1" dirty="0"/>
              <a:t>или</a:t>
            </a:r>
            <a:endParaRPr lang="en-US" altLang="ru-RU" sz="18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/>
              <a:t>волну</a:t>
            </a:r>
            <a:r>
              <a:rPr lang="en-US" altLang="ru-RU" sz="1800" b="1" dirty="0"/>
              <a:t> E</a:t>
            </a:r>
            <a:r>
              <a:rPr lang="ru-RU" altLang="ru-RU" sz="1800" b="1" dirty="0"/>
              <a:t>2</a:t>
            </a:r>
            <a:r>
              <a:rPr lang="en-US" altLang="ru-RU" sz="1800" b="1" dirty="0"/>
              <a:t> </a:t>
            </a:r>
            <a:r>
              <a:rPr lang="ru-RU" altLang="ru-RU" sz="1800" b="1" dirty="0"/>
              <a:t>можно сдвинуть по фазе на четверть длины волны</a:t>
            </a:r>
            <a:endParaRPr lang="ru-RU" altLang="ru-RU" sz="1800" dirty="0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xmlns="" id="{6F7CFA45-DDB5-4910-94C1-79A3B0EF0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11" y="5139260"/>
            <a:ext cx="4243387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BF64B218-EE1D-41E4-A31F-CE10A4DBDE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984" y="5219429"/>
            <a:ext cx="4716016" cy="14779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/>
              <a:t>Складывая волны </a:t>
            </a:r>
            <a:r>
              <a:rPr lang="en-US" altLang="ru-RU" sz="1800" b="1" dirty="0"/>
              <a:t>E2 </a:t>
            </a:r>
            <a:r>
              <a:rPr lang="ru-RU" altLang="ru-RU" sz="1800" b="1" dirty="0"/>
              <a:t>и </a:t>
            </a:r>
            <a:r>
              <a:rPr lang="en-US" altLang="ru-RU" sz="1800" b="1" dirty="0"/>
              <a:t>E3</a:t>
            </a:r>
            <a:r>
              <a:rPr lang="ru-RU" altLang="ru-RU" sz="1800" b="1" dirty="0"/>
              <a:t> получаем результирующую волну </a:t>
            </a:r>
            <a:r>
              <a:rPr lang="en-US" altLang="ru-RU" sz="1800" b="1" dirty="0"/>
              <a:t>E</a:t>
            </a:r>
            <a:r>
              <a:rPr lang="ru-RU" altLang="ru-RU" sz="1800" b="1" dirty="0"/>
              <a:t>4=</a:t>
            </a:r>
            <a:r>
              <a:rPr lang="en-US" altLang="ru-RU" sz="1800" b="1" dirty="0"/>
              <a:t>E2+E3</a:t>
            </a:r>
            <a:r>
              <a:rPr lang="ru-RU" altLang="ru-RU" sz="1800" b="1" dirty="0"/>
              <a:t>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/>
              <a:t>Это и будет результат фазового детектирования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/>
              <a:t>(получение фазового контраста)</a:t>
            </a:r>
            <a:endParaRPr lang="ru-RU" altLang="ru-RU" sz="1800" dirty="0"/>
          </a:p>
        </p:txBody>
      </p:sp>
    </p:spTree>
    <p:extLst>
      <p:ext uri="{BB962C8B-B14F-4D97-AF65-F5344CB8AC3E}">
        <p14:creationId xmlns:p14="http://schemas.microsoft.com/office/powerpoint/2010/main" val="299708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10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428F987-8504-44C7-A280-929BDB5C8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8840"/>
            <a:ext cx="9143645" cy="47110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4CA2BC5-2037-4034-9A6A-CCFECC46B18C}"/>
              </a:ext>
            </a:extLst>
          </p:cNvPr>
          <p:cNvSpPr txBox="1"/>
          <p:nvPr/>
        </p:nvSpPr>
        <p:spPr>
          <a:xfrm>
            <a:off x="0" y="-1736"/>
            <a:ext cx="9144000" cy="156966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/>
              <a:t>Иллюстрация </a:t>
            </a:r>
          </a:p>
          <a:p>
            <a:pPr algn="ctr"/>
            <a:r>
              <a:rPr lang="ru-RU" sz="4800" b="1" dirty="0"/>
              <a:t>принципа Гюйгенса-Френеля </a:t>
            </a:r>
          </a:p>
        </p:txBody>
      </p:sp>
    </p:spTree>
    <p:extLst>
      <p:ext uri="{BB962C8B-B14F-4D97-AF65-F5344CB8AC3E}">
        <p14:creationId xmlns:p14="http://schemas.microsoft.com/office/powerpoint/2010/main" val="374721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840"/>
            <a:ext cx="9144000" cy="44644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4CA2BC5-2037-4034-9A6A-CCFECC46B18C}"/>
              </a:ext>
            </a:extLst>
          </p:cNvPr>
          <p:cNvSpPr txBox="1"/>
          <p:nvPr/>
        </p:nvSpPr>
        <p:spPr>
          <a:xfrm>
            <a:off x="0" y="275164"/>
            <a:ext cx="9144000" cy="156966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/>
              <a:t>Иллюстрация </a:t>
            </a:r>
          </a:p>
          <a:p>
            <a:pPr algn="ctr"/>
            <a:r>
              <a:rPr lang="ru-RU" sz="4800" b="1" dirty="0"/>
              <a:t>принципа Гюйгенса-Френеля </a:t>
            </a:r>
          </a:p>
        </p:txBody>
      </p:sp>
    </p:spTree>
    <p:extLst>
      <p:ext uri="{BB962C8B-B14F-4D97-AF65-F5344CB8AC3E}">
        <p14:creationId xmlns:p14="http://schemas.microsoft.com/office/powerpoint/2010/main" val="104499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09" y="1196752"/>
            <a:ext cx="9144000" cy="286232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rgbClr val="0000FF"/>
                </a:solidFill>
              </a:rPr>
              <a:t>Законы преломления </a:t>
            </a:r>
          </a:p>
          <a:p>
            <a:pPr algn="ctr"/>
            <a:r>
              <a:rPr lang="ru-RU" sz="6000" b="1" dirty="0">
                <a:solidFill>
                  <a:srgbClr val="0000FF"/>
                </a:solidFill>
              </a:rPr>
              <a:t>световых волн на</a:t>
            </a:r>
          </a:p>
          <a:p>
            <a:pPr algn="ctr"/>
            <a:r>
              <a:rPr lang="ru-RU" sz="6000" b="1" dirty="0">
                <a:solidFill>
                  <a:srgbClr val="0000FF"/>
                </a:solidFill>
              </a:rPr>
              <a:t>границе раздела сред</a:t>
            </a:r>
          </a:p>
        </p:txBody>
      </p:sp>
    </p:spTree>
    <p:extLst>
      <p:ext uri="{BB962C8B-B14F-4D97-AF65-F5344CB8AC3E}">
        <p14:creationId xmlns:p14="http://schemas.microsoft.com/office/powerpoint/2010/main" val="171262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6">
            <a:extLst>
              <a:ext uri="{FF2B5EF4-FFF2-40B4-BE49-F238E27FC236}">
                <a16:creationId xmlns:a16="http://schemas.microsoft.com/office/drawing/2014/main" xmlns="" id="{B1A89221-BAA2-48AD-878C-0122597A2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8640"/>
            <a:ext cx="9144000" cy="317009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0000FF"/>
                </a:solidFill>
              </a:rPr>
              <a:t>Световой луч, пересекая границу двух сред, входя в более оптически плотную среду отклоняется в сторону к нормали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0000FF"/>
                </a:solidFill>
              </a:rPr>
              <a:t>поверхности раздела сред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18DA344-39A6-44AD-9326-F06703006B7D}"/>
              </a:ext>
            </a:extLst>
          </p:cNvPr>
          <p:cNvSpPr txBox="1"/>
          <p:nvPr/>
        </p:nvSpPr>
        <p:spPr>
          <a:xfrm>
            <a:off x="2541" y="3419614"/>
            <a:ext cx="9144000" cy="286232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6000" dirty="0"/>
              <a:t>Это явление получило название </a:t>
            </a:r>
          </a:p>
          <a:p>
            <a:pPr algn="ctr"/>
            <a:r>
              <a:rPr lang="ru-RU" sz="6000" b="1" dirty="0">
                <a:solidFill>
                  <a:srgbClr val="FF0000"/>
                </a:solidFill>
              </a:rPr>
              <a:t>закона преломления</a:t>
            </a:r>
          </a:p>
        </p:txBody>
      </p:sp>
    </p:spTree>
    <p:extLst>
      <p:ext uri="{BB962C8B-B14F-4D97-AF65-F5344CB8AC3E}">
        <p14:creationId xmlns:p14="http://schemas.microsoft.com/office/powerpoint/2010/main" val="70613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7A5B005-A060-4B7D-944A-6955E6A3197B}"/>
              </a:ext>
            </a:extLst>
          </p:cNvPr>
          <p:cNvSpPr txBox="1"/>
          <p:nvPr/>
        </p:nvSpPr>
        <p:spPr>
          <a:xfrm>
            <a:off x="-2" y="1484784"/>
            <a:ext cx="9144002" cy="378565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/>
              <a:t>Закон преломления света впервые сформулирован голландским математиком  </a:t>
            </a:r>
          </a:p>
          <a:p>
            <a:pPr algn="ctr"/>
            <a:r>
              <a:rPr lang="ru-RU" sz="4000" b="1" dirty="0" err="1">
                <a:solidFill>
                  <a:srgbClr val="FF0000"/>
                </a:solidFill>
              </a:rPr>
              <a:t>Виллебродом</a:t>
            </a:r>
            <a:r>
              <a:rPr lang="ru-RU" sz="4000" b="1" dirty="0">
                <a:solidFill>
                  <a:srgbClr val="FF0000"/>
                </a:solidFill>
              </a:rPr>
              <a:t> </a:t>
            </a:r>
            <a:r>
              <a:rPr lang="ru-RU" sz="4000" b="1" dirty="0" err="1">
                <a:solidFill>
                  <a:srgbClr val="FF0000"/>
                </a:solidFill>
              </a:rPr>
              <a:t>Снеллиусом</a:t>
            </a:r>
            <a:r>
              <a:rPr lang="ru-RU" sz="40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ru-RU" sz="4000" b="1" dirty="0">
                <a:solidFill>
                  <a:srgbClr val="FF0000"/>
                </a:solidFill>
              </a:rPr>
              <a:t>в</a:t>
            </a:r>
            <a:r>
              <a:rPr lang="en-US" sz="4000" b="1" dirty="0">
                <a:solidFill>
                  <a:srgbClr val="FF0000"/>
                </a:solidFill>
              </a:rPr>
              <a:t> 1</a:t>
            </a:r>
            <a:r>
              <a:rPr lang="ru-RU" sz="4000" b="1" dirty="0">
                <a:solidFill>
                  <a:srgbClr val="FF0000"/>
                </a:solidFill>
              </a:rPr>
              <a:t>621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ru-RU" sz="4000" b="1" dirty="0">
                <a:solidFill>
                  <a:srgbClr val="FF0000"/>
                </a:solidFill>
              </a:rPr>
              <a:t>г. </a:t>
            </a:r>
          </a:p>
          <a:p>
            <a:pPr algn="ctr"/>
            <a:r>
              <a:rPr lang="ru-RU" sz="4000" dirty="0"/>
              <a:t>(опубликовано Рене Декартом 1637)</a:t>
            </a:r>
          </a:p>
        </p:txBody>
      </p:sp>
    </p:spTree>
    <p:extLst>
      <p:ext uri="{BB962C8B-B14F-4D97-AF65-F5344CB8AC3E}">
        <p14:creationId xmlns:p14="http://schemas.microsoft.com/office/powerpoint/2010/main" val="141707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0885640"/>
              </p:ext>
            </p:extLst>
          </p:nvPr>
        </p:nvGraphicFramePr>
        <p:xfrm>
          <a:off x="1595902" y="4244745"/>
          <a:ext cx="3475305" cy="6874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632" name="Equation" r:id="rId3" imgW="1155600" imgH="228600" progId="Equation.DSMT4">
                  <p:embed/>
                </p:oleObj>
              </mc:Choice>
              <mc:Fallback>
                <p:oleObj name="Equation" r:id="rId3" imgW="11556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5902" y="4244745"/>
                        <a:ext cx="3475305" cy="68742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7158082"/>
              </p:ext>
            </p:extLst>
          </p:nvPr>
        </p:nvGraphicFramePr>
        <p:xfrm>
          <a:off x="5955834" y="4108935"/>
          <a:ext cx="1596657" cy="9359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633" name="Equation" r:id="rId5" imgW="736560" imgH="431640" progId="Equation.DSMT4">
                  <p:embed/>
                </p:oleObj>
              </mc:Choice>
              <mc:Fallback>
                <p:oleObj name="Equation" r:id="rId5" imgW="73656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55834" y="4108935"/>
                        <a:ext cx="1596657" cy="935971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906CB9D-CF20-45F9-8159-AE859BD5BC04}"/>
              </a:ext>
            </a:extLst>
          </p:cNvPr>
          <p:cNvSpPr txBox="1"/>
          <p:nvPr/>
        </p:nvSpPr>
        <p:spPr>
          <a:xfrm>
            <a:off x="0" y="5067978"/>
            <a:ext cx="9127893" cy="181588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</a:t>
            </a:r>
            <a:r>
              <a:rPr lang="en-US" sz="2800" baseline="-25000" dirty="0"/>
              <a:t>1</a:t>
            </a:r>
            <a:r>
              <a:rPr lang="ru-RU" sz="2800" dirty="0"/>
              <a:t>,</a:t>
            </a:r>
            <a:r>
              <a:rPr lang="en-US" sz="2800" dirty="0"/>
              <a:t> n</a:t>
            </a:r>
            <a:r>
              <a:rPr lang="en-US" sz="2800" baseline="-25000" dirty="0"/>
              <a:t>2</a:t>
            </a:r>
            <a:r>
              <a:rPr lang="ru-RU" sz="2800" dirty="0"/>
              <a:t> – коэффициенты преломления двух сред; </a:t>
            </a:r>
          </a:p>
          <a:p>
            <a:pPr algn="ctr"/>
            <a:r>
              <a:rPr lang="el-GR" sz="2800" dirty="0"/>
              <a:t>α</a:t>
            </a:r>
            <a:r>
              <a:rPr lang="ru-RU" sz="2800" baseline="-25000" dirty="0"/>
              <a:t>1</a:t>
            </a:r>
            <a:r>
              <a:rPr lang="ru-RU" sz="2800" dirty="0"/>
              <a:t>, </a:t>
            </a:r>
            <a:r>
              <a:rPr lang="el-GR" sz="2800" dirty="0"/>
              <a:t>α</a:t>
            </a:r>
            <a:r>
              <a:rPr lang="ru-RU" sz="2800" baseline="-25000" dirty="0"/>
              <a:t>2</a:t>
            </a:r>
            <a:r>
              <a:rPr lang="ru-RU" sz="2800" dirty="0"/>
              <a:t> – углы между нормалью к поверхности раздела и направлениями падающего и преломленного лучами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39D2CD39-89C2-4F86-95DB-2214942FFB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5902" y="-18764"/>
            <a:ext cx="5934075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6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TextBox 2"/>
          <p:cNvSpPr txBox="1">
            <a:spLocks noChangeArrowheads="1"/>
          </p:cNvSpPr>
          <p:nvPr/>
        </p:nvSpPr>
        <p:spPr bwMode="auto">
          <a:xfrm>
            <a:off x="0" y="5536423"/>
            <a:ext cx="9144000" cy="40011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видимого света </a:t>
            </a:r>
            <a:r>
              <a:rPr lang="el-GR" altLang="ru-RU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n-US" altLang="ru-RU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ru-RU" altLang="ru-RU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altLang="ru-RU" sz="20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-4</a:t>
            </a:r>
            <a:r>
              <a:rPr lang="ru-RU" altLang="ru-RU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</a:t>
            </a:r>
            <a:r>
              <a:rPr lang="ru-RU" altLang="ru-RU" sz="2000" dirty="0">
                <a:solidFill>
                  <a:srgbClr val="0000FF"/>
                </a:solidFill>
                <a:latin typeface="Arial" panose="020B0604020202020204" pitchFamily="34" charset="0"/>
              </a:rPr>
              <a:t>;</a:t>
            </a:r>
            <a:r>
              <a:rPr lang="ru-RU" altLang="ru-RU" sz="2000" dirty="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000" dirty="0">
                <a:solidFill>
                  <a:srgbClr val="FF0000"/>
                </a:solidFill>
                <a:latin typeface="Arial" panose="020B0604020202020204" pitchFamily="34" charset="0"/>
              </a:rPr>
              <a:t>для рентгеновского излучения </a:t>
            </a:r>
            <a:r>
              <a:rPr lang="el-GR" altLang="ru-RU" sz="2000" dirty="0">
                <a:solidFill>
                  <a:srgbClr val="FF0000"/>
                </a:solidFill>
                <a:latin typeface="Arial" panose="020B0604020202020204" pitchFamily="34" charset="0"/>
              </a:rPr>
              <a:t>λ~</a:t>
            </a:r>
            <a:r>
              <a:rPr lang="ru-RU" altLang="ru-RU" sz="2000" dirty="0">
                <a:solidFill>
                  <a:srgbClr val="FF0000"/>
                </a:solidFill>
                <a:latin typeface="Arial" panose="020B0604020202020204" pitchFamily="34" charset="0"/>
              </a:rPr>
              <a:t>10</a:t>
            </a:r>
            <a:r>
              <a:rPr lang="ru-RU" altLang="ru-RU" sz="2000" baseline="30000" dirty="0">
                <a:solidFill>
                  <a:srgbClr val="FF0000"/>
                </a:solidFill>
                <a:latin typeface="Arial" panose="020B0604020202020204" pitchFamily="34" charset="0"/>
              </a:rPr>
              <a:t>-8</a:t>
            </a:r>
            <a:r>
              <a:rPr lang="ru-RU" altLang="ru-RU" sz="2000" dirty="0">
                <a:solidFill>
                  <a:srgbClr val="FF0000"/>
                </a:solidFill>
                <a:latin typeface="Arial" panose="020B0604020202020204" pitchFamily="34" charset="0"/>
              </a:rPr>
              <a:t>см</a:t>
            </a:r>
          </a:p>
        </p:txBody>
      </p:sp>
      <p:sp>
        <p:nvSpPr>
          <p:cNvPr id="8200" name="TextBox 3"/>
          <p:cNvSpPr txBox="1">
            <a:spLocks noChangeArrowheads="1"/>
          </p:cNvSpPr>
          <p:nvPr/>
        </p:nvSpPr>
        <p:spPr bwMode="auto">
          <a:xfrm>
            <a:off x="0" y="6021561"/>
            <a:ext cx="9144000" cy="40011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ru-RU" sz="20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ru-RU" altLang="ru-RU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ru-RU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r)</a:t>
            </a:r>
            <a:r>
              <a:rPr lang="en-US" altLang="ru-RU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altLang="ru-RU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распределение электронной плотности в среде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EB6C644-B78D-4CC7-9ADB-977C2FD95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2001860"/>
            <a:ext cx="3257550" cy="16002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0114F35-7C85-4A6D-9D88-84ECA2F3CB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927" y="2002227"/>
            <a:ext cx="3607863" cy="156695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928C406-1941-4C64-B13A-46C3CB533D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535" y="3650593"/>
            <a:ext cx="4391025" cy="181927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F000A44-4E2F-40F9-A721-CA6F15E174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5141" y="3822042"/>
            <a:ext cx="3829050" cy="147637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0C311AC-DA4D-4033-AB66-1B82D2B53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0950"/>
            <a:ext cx="9144000" cy="1815882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latin typeface="Arial" panose="020B0604020202020204" pitchFamily="34" charset="0"/>
              </a:rPr>
              <a:t>Коэффициент преломления вещества </a:t>
            </a:r>
            <a:endParaRPr lang="en-US" altLang="ru-RU" sz="2800" b="1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00CC"/>
                </a:solidFill>
                <a:latin typeface="Arial" panose="020B0604020202020204" pitchFamily="34" charset="0"/>
              </a:rPr>
              <a:t>определяется</a:t>
            </a:r>
            <a:r>
              <a:rPr lang="en-US" altLang="ru-RU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800" b="1" dirty="0">
                <a:solidFill>
                  <a:srgbClr val="0000CC"/>
                </a:solidFill>
                <a:latin typeface="Arial" panose="020B0604020202020204" pitchFamily="34" charset="0"/>
              </a:rPr>
              <a:t>функцией распределения электронной плотности этого вещества </a:t>
            </a:r>
            <a:r>
              <a:rPr lang="el-GR" altLang="ru-RU" sz="2800" b="1" i="1" dirty="0">
                <a:solidFill>
                  <a:srgbClr val="0000CC"/>
                </a:solidFill>
                <a:latin typeface="Arial" panose="020B0604020202020204" pitchFamily="34" charset="0"/>
              </a:rPr>
              <a:t>ρ</a:t>
            </a:r>
            <a:r>
              <a:rPr lang="en-US" altLang="ru-RU" sz="2800" b="1" dirty="0">
                <a:solidFill>
                  <a:srgbClr val="0000CC"/>
                </a:solidFill>
                <a:latin typeface="Arial" panose="020B0604020202020204" pitchFamily="34" charset="0"/>
              </a:rPr>
              <a:t>(r)</a:t>
            </a:r>
            <a:endParaRPr lang="ru-RU" altLang="ru-RU" sz="2800" b="1" dirty="0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00CC"/>
                </a:solidFill>
                <a:latin typeface="Arial" panose="020B0604020202020204" pitchFamily="34" charset="0"/>
              </a:rPr>
              <a:t>и длиной падающей волны</a:t>
            </a:r>
            <a:r>
              <a:rPr lang="en-US" altLang="ru-RU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l-GR" altLang="ru-RU" sz="2800" b="1" dirty="0">
                <a:solidFill>
                  <a:srgbClr val="0000CC"/>
                </a:solidFill>
                <a:latin typeface="Arial" panose="020B0604020202020204" pitchFamily="34" charset="0"/>
              </a:rPr>
              <a:t>λ</a:t>
            </a:r>
            <a:endParaRPr lang="ru-RU" altLang="ru-RU" sz="2800" b="1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93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 animBg="1"/>
      <p:bldP spid="8200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0" y="188640"/>
            <a:ext cx="9144000" cy="3785652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FF5050"/>
                </a:solidFill>
                <a:latin typeface="Arial" panose="020B0604020202020204" pitchFamily="34" charset="0"/>
              </a:rPr>
              <a:t>Показатель преломления для световых волн всегда больше единицы т.к. частоты световых волн </a:t>
            </a:r>
            <a:r>
              <a:rPr lang="el-GR" altLang="ru-RU" sz="4000" b="1" dirty="0">
                <a:latin typeface="Arial" panose="020B0604020202020204" pitchFamily="34" charset="0"/>
              </a:rPr>
              <a:t>ω</a:t>
            </a:r>
            <a:r>
              <a:rPr lang="ru-RU" altLang="ru-RU" sz="4000" b="1" dirty="0">
                <a:solidFill>
                  <a:srgbClr val="FF5050"/>
                </a:solidFill>
                <a:latin typeface="Arial" panose="020B0604020202020204" pitchFamily="34" charset="0"/>
              </a:rPr>
              <a:t> меньше собственных частот </a:t>
            </a:r>
            <a:r>
              <a:rPr lang="el-GR" altLang="ru-RU" sz="4000" b="1" dirty="0">
                <a:latin typeface="Arial" panose="020B0604020202020204" pitchFamily="34" charset="0"/>
              </a:rPr>
              <a:t>ω</a:t>
            </a:r>
            <a:r>
              <a:rPr lang="ru-RU" altLang="ru-RU" sz="4000" b="1" baseline="-25000" dirty="0">
                <a:latin typeface="Arial" panose="020B0604020202020204" pitchFamily="34" charset="0"/>
              </a:rPr>
              <a:t>0</a:t>
            </a:r>
            <a:r>
              <a:rPr lang="ru-RU" altLang="ru-RU" sz="4000" b="1" dirty="0">
                <a:solidFill>
                  <a:srgbClr val="FF5050"/>
                </a:solidFill>
                <a:latin typeface="Arial" panose="020B0604020202020204" pitchFamily="34" charset="0"/>
              </a:rPr>
              <a:t> колебаний электронов  в атомах </a:t>
            </a:r>
            <a:r>
              <a:rPr lang="el-GR" altLang="ru-RU" sz="4000" b="1" dirty="0">
                <a:latin typeface="Arial" panose="020B0604020202020204" pitchFamily="34" charset="0"/>
              </a:rPr>
              <a:t>ω</a:t>
            </a:r>
            <a:r>
              <a:rPr lang="en-US" altLang="ru-RU" sz="4000" b="1" dirty="0">
                <a:latin typeface="Arial" panose="020B0604020202020204" pitchFamily="34" charset="0"/>
              </a:rPr>
              <a:t>&lt;</a:t>
            </a:r>
            <a:r>
              <a:rPr lang="ru-RU" altLang="ru-RU" sz="4000" b="1" dirty="0">
                <a:latin typeface="Arial" panose="020B0604020202020204" pitchFamily="34" charset="0"/>
              </a:rPr>
              <a:t>ω</a:t>
            </a:r>
            <a:r>
              <a:rPr lang="ru-RU" altLang="ru-RU" sz="4000" b="1" baseline="-25000" dirty="0">
                <a:latin typeface="Arial" panose="020B0604020202020204" pitchFamily="34" charset="0"/>
              </a:rPr>
              <a:t>0</a:t>
            </a:r>
            <a:endParaRPr lang="ru-RU" altLang="ru-RU" sz="4000" baseline="-25000" dirty="0">
              <a:latin typeface="Arial" panose="020B0604020202020204" pitchFamily="34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9471953"/>
              </p:ext>
            </p:extLst>
          </p:nvPr>
        </p:nvGraphicFramePr>
        <p:xfrm>
          <a:off x="2294548" y="4121696"/>
          <a:ext cx="4943475" cy="187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79" name="Equation" r:id="rId3" imgW="1307532" imgH="495085" progId="Equation.DSMT4">
                  <p:embed/>
                </p:oleObj>
              </mc:Choice>
              <mc:Fallback>
                <p:oleObj name="Equation" r:id="rId3" imgW="1307532" imgH="49508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4548" y="4121696"/>
                        <a:ext cx="4943475" cy="187166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0" name="Прямоугольник 3"/>
          <p:cNvSpPr>
            <a:spLocks noChangeArrowheads="1"/>
          </p:cNvSpPr>
          <p:nvPr/>
        </p:nvSpPr>
        <p:spPr bwMode="auto">
          <a:xfrm>
            <a:off x="0" y="6137920"/>
            <a:ext cx="9144000" cy="707886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Формула Лоренц-</a:t>
            </a:r>
            <a:r>
              <a:rPr lang="ru-RU" altLang="ru-RU" sz="40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Лорентца</a:t>
            </a:r>
            <a:r>
              <a:rPr lang="ru-RU" altLang="ru-RU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94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2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1484784"/>
            <a:ext cx="9144000" cy="378565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00FF"/>
                </a:solidFill>
              </a:rPr>
              <a:t>Световой луч </a:t>
            </a:r>
            <a:endParaRPr lang="en-US" sz="4000" b="1" dirty="0">
              <a:solidFill>
                <a:srgbClr val="0000FF"/>
              </a:solidFill>
            </a:endParaRPr>
          </a:p>
          <a:p>
            <a:pPr algn="ctr"/>
            <a:r>
              <a:rPr lang="ru-RU" sz="4000" b="1" dirty="0">
                <a:solidFill>
                  <a:srgbClr val="0000FF"/>
                </a:solidFill>
              </a:rPr>
              <a:t>при преломлении на границе сред </a:t>
            </a:r>
            <a:r>
              <a:rPr lang="ru-RU" sz="4000" dirty="0">
                <a:solidFill>
                  <a:srgbClr val="C00000"/>
                </a:solidFill>
              </a:rPr>
              <a:t>(</a:t>
            </a:r>
            <a:r>
              <a:rPr lang="en-US" sz="4000" i="1" dirty="0">
                <a:solidFill>
                  <a:srgbClr val="C00000"/>
                </a:solidFill>
              </a:rPr>
              <a:t>n</a:t>
            </a:r>
            <a:r>
              <a:rPr lang="en-US" sz="4000" baseline="-25000" dirty="0">
                <a:solidFill>
                  <a:srgbClr val="C00000"/>
                </a:solidFill>
              </a:rPr>
              <a:t>1</a:t>
            </a:r>
            <a:r>
              <a:rPr lang="en-US" sz="4000" dirty="0">
                <a:solidFill>
                  <a:srgbClr val="C00000"/>
                </a:solidFill>
              </a:rPr>
              <a:t>&lt;</a:t>
            </a:r>
            <a:r>
              <a:rPr lang="en-US" sz="4000" i="1" dirty="0">
                <a:solidFill>
                  <a:srgbClr val="C00000"/>
                </a:solidFill>
              </a:rPr>
              <a:t>n</a:t>
            </a:r>
            <a:r>
              <a:rPr lang="en-US" sz="4000" baseline="-25000" dirty="0">
                <a:solidFill>
                  <a:srgbClr val="C00000"/>
                </a:solidFill>
              </a:rPr>
              <a:t>2</a:t>
            </a:r>
            <a:r>
              <a:rPr lang="en-US" sz="4000" dirty="0">
                <a:solidFill>
                  <a:srgbClr val="C00000"/>
                </a:solidFill>
              </a:rPr>
              <a:t>) </a:t>
            </a:r>
          </a:p>
          <a:p>
            <a:pPr algn="ctr"/>
            <a:r>
              <a:rPr lang="ru-RU" sz="4000" b="1" dirty="0">
                <a:solidFill>
                  <a:srgbClr val="0000FF"/>
                </a:solidFill>
              </a:rPr>
              <a:t>всегда будет отклоняться </a:t>
            </a:r>
            <a:endParaRPr lang="en-US" sz="4000" b="1" dirty="0">
              <a:solidFill>
                <a:srgbClr val="0000FF"/>
              </a:solidFill>
            </a:endParaRPr>
          </a:p>
          <a:p>
            <a:pPr algn="ctr"/>
            <a:r>
              <a:rPr lang="ru-RU" sz="4000" b="1" dirty="0">
                <a:solidFill>
                  <a:srgbClr val="0000FF"/>
                </a:solidFill>
              </a:rPr>
              <a:t>в сторону нормали </a:t>
            </a:r>
            <a:endParaRPr lang="en-US" sz="4000" b="1" dirty="0">
              <a:solidFill>
                <a:srgbClr val="0000FF"/>
              </a:solidFill>
            </a:endParaRPr>
          </a:p>
          <a:p>
            <a:pPr algn="ctr"/>
            <a:r>
              <a:rPr lang="ru-RU" sz="4000" b="1" dirty="0">
                <a:solidFill>
                  <a:srgbClr val="0000FF"/>
                </a:solidFill>
              </a:rPr>
              <a:t>к поверхности раздела сред</a:t>
            </a:r>
          </a:p>
        </p:txBody>
      </p:sp>
    </p:spTree>
    <p:extLst>
      <p:ext uri="{BB962C8B-B14F-4D97-AF65-F5344CB8AC3E}">
        <p14:creationId xmlns:p14="http://schemas.microsoft.com/office/powerpoint/2010/main" val="3786141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9A5C8BC-8B76-4779-83D9-BDFE3EA1E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4678"/>
            <a:ext cx="5472608" cy="68086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00192" y="6421978"/>
            <a:ext cx="88267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1965 </a:t>
            </a:r>
            <a:r>
              <a:rPr lang="ru-RU" dirty="0"/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938062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2177" y="404664"/>
            <a:ext cx="9144000" cy="353943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ru-RU" altLang="ru-RU" sz="4000" b="1" dirty="0">
                <a:solidFill>
                  <a:srgbClr val="0000FF"/>
                </a:solidFill>
              </a:rPr>
              <a:t>Эту ф</a:t>
            </a:r>
            <a:r>
              <a:rPr lang="ru-RU" sz="4000" b="1" dirty="0">
                <a:solidFill>
                  <a:srgbClr val="0000FF"/>
                </a:solidFill>
                <a:latin typeface="arial" panose="020B0604020202020204" pitchFamily="34" charset="0"/>
              </a:rPr>
              <a:t>ормулу получили 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4000" b="1" dirty="0">
                <a:solidFill>
                  <a:srgbClr val="0000FF"/>
                </a:solidFill>
                <a:latin typeface="arial" panose="020B0604020202020204" pitchFamily="34" charset="0"/>
              </a:rPr>
              <a:t>в 1880 году 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4000" b="1" dirty="0">
                <a:solidFill>
                  <a:srgbClr val="0000FF"/>
                </a:solidFill>
                <a:latin typeface="arial" panose="020B0604020202020204" pitchFamily="34" charset="0"/>
              </a:rPr>
              <a:t>независимо друг от друга 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4000" b="1" dirty="0">
                <a:solidFill>
                  <a:srgbClr val="0000FF"/>
                </a:solidFill>
                <a:latin typeface="arial" panose="020B0604020202020204" pitchFamily="34" charset="0"/>
              </a:rPr>
              <a:t>датский физик 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4000" b="1" dirty="0">
                <a:latin typeface="arial" panose="020B0604020202020204" pitchFamily="34" charset="0"/>
              </a:rPr>
              <a:t>Людвиг В. Лоренц 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4000" b="1" dirty="0">
                <a:solidFill>
                  <a:srgbClr val="0000FF"/>
                </a:solidFill>
                <a:latin typeface="arial" panose="020B0604020202020204" pitchFamily="34" charset="0"/>
              </a:rPr>
              <a:t>и голландский физик 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4000" b="1" dirty="0" err="1">
                <a:latin typeface="arial" panose="020B0604020202020204" pitchFamily="34" charset="0"/>
              </a:rPr>
              <a:t>Хендрик</a:t>
            </a:r>
            <a:r>
              <a:rPr lang="ru-RU" sz="4000" b="1" dirty="0">
                <a:latin typeface="arial" panose="020B0604020202020204" pitchFamily="34" charset="0"/>
              </a:rPr>
              <a:t> А. Лоренц</a:t>
            </a:r>
            <a:r>
              <a:rPr lang="ru-RU" sz="4000" b="1" dirty="0">
                <a:solidFill>
                  <a:srgbClr val="0000FF"/>
                </a:solidFill>
                <a:latin typeface="arial" panose="020B0604020202020204" pitchFamily="34" charset="0"/>
              </a:rPr>
              <a:t>. </a:t>
            </a:r>
            <a:endParaRPr lang="ru-RU" sz="4000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7720023"/>
              </p:ext>
            </p:extLst>
          </p:nvPr>
        </p:nvGraphicFramePr>
        <p:xfrm>
          <a:off x="1719164" y="4149080"/>
          <a:ext cx="5705671" cy="2160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08" name="Equation" r:id="rId3" imgW="4943520" imgH="1871640" progId="Equation.DSMT4">
                  <p:embed/>
                </p:oleObj>
              </mc:Choice>
              <mc:Fallback>
                <p:oleObj name="Equation" r:id="rId3" imgW="4943520" imgH="187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19164" y="4149080"/>
                        <a:ext cx="5705671" cy="21602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158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C53AFEC-8C08-45BD-81EA-A1ABA253B8BB}"/>
              </a:ext>
            </a:extLst>
          </p:cNvPr>
          <p:cNvSpPr/>
          <p:nvPr/>
        </p:nvSpPr>
        <p:spPr>
          <a:xfrm>
            <a:off x="2934" y="2057301"/>
            <a:ext cx="9144000" cy="2308324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4800" b="1" dirty="0">
                <a:solidFill>
                  <a:srgbClr val="0000FF"/>
                </a:solidFill>
                <a:latin typeface="arial" panose="020B0604020202020204" pitchFamily="34" charset="0"/>
              </a:rPr>
              <a:t>Эта зависимость </a:t>
            </a:r>
          </a:p>
          <a:p>
            <a:pPr algn="ctr" eaLnBrk="1" hangingPunct="1"/>
            <a:r>
              <a:rPr lang="ru-RU" sz="4800" b="1" dirty="0">
                <a:solidFill>
                  <a:srgbClr val="0000FF"/>
                </a:solidFill>
                <a:latin typeface="arial" panose="020B0604020202020204" pitchFamily="34" charset="0"/>
              </a:rPr>
              <a:t>получила название закона </a:t>
            </a:r>
          </a:p>
          <a:p>
            <a:pPr algn="ctr" eaLnBrk="1" hangingPunct="1"/>
            <a:r>
              <a:rPr lang="ru-RU" sz="4800" b="1" dirty="0">
                <a:solidFill>
                  <a:srgbClr val="0000FF"/>
                </a:solidFill>
                <a:latin typeface="arial" panose="020B0604020202020204" pitchFamily="34" charset="0"/>
              </a:rPr>
              <a:t>«Лоренц-</a:t>
            </a:r>
            <a:r>
              <a:rPr lang="ru-RU" sz="4800" b="1" dirty="0" err="1">
                <a:solidFill>
                  <a:srgbClr val="0000FF"/>
                </a:solidFill>
                <a:latin typeface="arial" panose="020B0604020202020204" pitchFamily="34" charset="0"/>
              </a:rPr>
              <a:t>Лорнтца</a:t>
            </a:r>
            <a:r>
              <a:rPr lang="ru-RU" sz="4800" b="1" dirty="0">
                <a:solidFill>
                  <a:srgbClr val="0000FF"/>
                </a:solidFill>
                <a:latin typeface="arial" panose="020B0604020202020204" pitchFamily="34" charset="0"/>
              </a:rPr>
              <a:t>»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06400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80728"/>
            <a:ext cx="9144000" cy="452431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00FF"/>
                </a:solidFill>
              </a:rPr>
              <a:t>Любая граница раздела двух сред для световых волн </a:t>
            </a:r>
          </a:p>
          <a:p>
            <a:pPr algn="ctr"/>
            <a:r>
              <a:rPr lang="ru-RU" sz="4000" dirty="0"/>
              <a:t>(</a:t>
            </a:r>
            <a:r>
              <a:rPr lang="el-GR" sz="4000" dirty="0"/>
              <a:t>Δλ</a:t>
            </a:r>
            <a:r>
              <a:rPr lang="en-US" sz="4000" dirty="0"/>
              <a:t> ~ </a:t>
            </a:r>
            <a:r>
              <a:rPr lang="en-US" altLang="ru-RU" sz="4000" dirty="0"/>
              <a:t>0.4 10</a:t>
            </a:r>
            <a:r>
              <a:rPr lang="en-US" altLang="ru-RU" sz="4000" baseline="30000" dirty="0"/>
              <a:t>-4</a:t>
            </a:r>
            <a:r>
              <a:rPr lang="en-US" altLang="ru-RU" sz="4000" dirty="0"/>
              <a:t> – 0.7 10</a:t>
            </a:r>
            <a:r>
              <a:rPr lang="en-US" altLang="ru-RU" sz="4000" baseline="30000" dirty="0"/>
              <a:t>-4</a:t>
            </a:r>
            <a:r>
              <a:rPr lang="en-US" altLang="ru-RU" sz="4000" dirty="0"/>
              <a:t> </a:t>
            </a:r>
            <a:r>
              <a:rPr lang="en-US" altLang="ru-RU" sz="4000" dirty="0" err="1"/>
              <a:t>см</a:t>
            </a:r>
            <a:r>
              <a:rPr lang="ru-RU" sz="4000" dirty="0"/>
              <a:t>) </a:t>
            </a:r>
          </a:p>
          <a:p>
            <a:pPr algn="ctr"/>
            <a:r>
              <a:rPr lang="ru-RU" sz="4000" b="1" dirty="0">
                <a:solidFill>
                  <a:srgbClr val="0000FF"/>
                </a:solidFill>
              </a:rPr>
              <a:t>является </a:t>
            </a:r>
          </a:p>
          <a:p>
            <a:pPr algn="ctr"/>
            <a:r>
              <a:rPr lang="ru-RU" sz="4800" b="1" dirty="0">
                <a:solidFill>
                  <a:srgbClr val="FF0000"/>
                </a:solidFill>
              </a:rPr>
              <a:t>простейшим спектрометром</a:t>
            </a:r>
            <a:r>
              <a:rPr lang="ru-RU" sz="4800" b="1" dirty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ru-RU" sz="4000" b="1" dirty="0">
                <a:solidFill>
                  <a:srgbClr val="0000FF"/>
                </a:solidFill>
              </a:rPr>
              <a:t>разделяющим световые волны</a:t>
            </a:r>
          </a:p>
          <a:p>
            <a:pPr algn="ctr"/>
            <a:r>
              <a:rPr lang="ru-RU" sz="4000" b="1" dirty="0">
                <a:solidFill>
                  <a:srgbClr val="0000FF"/>
                </a:solidFill>
              </a:rPr>
              <a:t>по углам преломления</a:t>
            </a:r>
          </a:p>
        </p:txBody>
      </p:sp>
    </p:spTree>
    <p:extLst>
      <p:ext uri="{BB962C8B-B14F-4D97-AF65-F5344CB8AC3E}">
        <p14:creationId xmlns:p14="http://schemas.microsoft.com/office/powerpoint/2010/main" val="26367218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426702F-48BD-4B4A-9F1E-E622A3E8932E}"/>
              </a:ext>
            </a:extLst>
          </p:cNvPr>
          <p:cNvSpPr txBox="1"/>
          <p:nvPr/>
        </p:nvSpPr>
        <p:spPr>
          <a:xfrm>
            <a:off x="0" y="1700808"/>
            <a:ext cx="9144000" cy="378565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00FF"/>
                </a:solidFill>
              </a:rPr>
              <a:t>Этот спектрометрический эффект можно заметно усилить </a:t>
            </a:r>
          </a:p>
          <a:p>
            <a:pPr algn="ctr"/>
            <a:r>
              <a:rPr lang="ru-RU" sz="4000" b="1" dirty="0">
                <a:solidFill>
                  <a:srgbClr val="0000FF"/>
                </a:solidFill>
              </a:rPr>
              <a:t>за счет двух границ раздела </a:t>
            </a:r>
          </a:p>
          <a:p>
            <a:pPr algn="ctr"/>
            <a:r>
              <a:rPr lang="ru-RU" sz="4000" b="1" dirty="0">
                <a:solidFill>
                  <a:srgbClr val="0000FF"/>
                </a:solidFill>
              </a:rPr>
              <a:t>между средами </a:t>
            </a:r>
          </a:p>
          <a:p>
            <a:pPr algn="ctr"/>
            <a:r>
              <a:rPr lang="ru-RU" sz="4000" b="1" dirty="0">
                <a:solidFill>
                  <a:srgbClr val="0000FF"/>
                </a:solidFill>
              </a:rPr>
              <a:t>расположенными под углом </a:t>
            </a:r>
            <a:r>
              <a:rPr lang="ru-RU" sz="4000" dirty="0"/>
              <a:t>(например призма)</a:t>
            </a:r>
            <a:r>
              <a:rPr lang="ru-RU" sz="4000" b="1" dirty="0">
                <a:solidFill>
                  <a:srgbClr val="0000FF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9006402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7CF6682-AB12-4111-A0B4-53B144977305}"/>
              </a:ext>
            </a:extLst>
          </p:cNvPr>
          <p:cNvSpPr/>
          <p:nvPr/>
        </p:nvSpPr>
        <p:spPr>
          <a:xfrm>
            <a:off x="0" y="156542"/>
            <a:ext cx="9144000" cy="3046988"/>
          </a:xfrm>
          <a:prstGeom prst="rect">
            <a:avLst/>
          </a:prstGeom>
          <a:solidFill>
            <a:srgbClr val="CCFFFF"/>
          </a:solidFill>
          <a:ln>
            <a:solidFill>
              <a:srgbClr val="CCFF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Величина угла отклонения при преломлении зависит от длины волны. Призма будет разлагать падающую волну в спектр по длинам волн.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Чем короче длина волны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тем больше угол преломления</a:t>
            </a:r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297510"/>
            <a:ext cx="5534025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242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3690555-C585-477B-B7D9-5467B638251B}"/>
              </a:ext>
            </a:extLst>
          </p:cNvPr>
          <p:cNvSpPr txBox="1"/>
          <p:nvPr/>
        </p:nvSpPr>
        <p:spPr>
          <a:xfrm>
            <a:off x="0" y="2492896"/>
            <a:ext cx="9144000" cy="132343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>
                <a:solidFill>
                  <a:srgbClr val="0000FF"/>
                </a:solidFill>
              </a:rPr>
              <a:t>ЛИНЗЫ</a:t>
            </a:r>
          </a:p>
        </p:txBody>
      </p:sp>
    </p:spTree>
    <p:extLst>
      <p:ext uri="{BB962C8B-B14F-4D97-AF65-F5344CB8AC3E}">
        <p14:creationId xmlns:p14="http://schemas.microsoft.com/office/powerpoint/2010/main" val="17965819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6C7B1B5-DCA5-4476-B342-800D712C2579}"/>
              </a:ext>
            </a:extLst>
          </p:cNvPr>
          <p:cNvSpPr txBox="1"/>
          <p:nvPr/>
        </p:nvSpPr>
        <p:spPr>
          <a:xfrm>
            <a:off x="0" y="332656"/>
            <a:ext cx="9144000" cy="38164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rgbClr val="0000CC"/>
                </a:solidFill>
              </a:rPr>
              <a:t>В основе конструкции всех оптических приборов лежат </a:t>
            </a:r>
          </a:p>
          <a:p>
            <a:pPr algn="ctr"/>
            <a:r>
              <a:rPr lang="ru-RU" sz="8000" b="1" dirty="0">
                <a:solidFill>
                  <a:srgbClr val="FF0000"/>
                </a:solidFill>
              </a:rPr>
              <a:t>линзы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298320"/>
            <a:ext cx="9144000" cy="1938992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000" dirty="0"/>
              <a:t>Слово «</a:t>
            </a:r>
            <a:r>
              <a:rPr lang="ru-RU" sz="4000" dirty="0">
                <a:solidFill>
                  <a:srgbClr val="0000FF"/>
                </a:solidFill>
              </a:rPr>
              <a:t>линза</a:t>
            </a:r>
            <a:r>
              <a:rPr lang="ru-RU" sz="4000" dirty="0"/>
              <a:t>» происходит от латинского слова </a:t>
            </a:r>
          </a:p>
          <a:p>
            <a:pPr algn="ctr"/>
            <a:r>
              <a:rPr lang="ru-RU" sz="4000" dirty="0"/>
              <a:t>«</a:t>
            </a:r>
            <a:r>
              <a:rPr lang="en-US" sz="4000" i="1" dirty="0">
                <a:solidFill>
                  <a:srgbClr val="0000FF"/>
                </a:solidFill>
              </a:rPr>
              <a:t>lens</a:t>
            </a:r>
            <a:r>
              <a:rPr lang="ru-RU" sz="4000" i="1" dirty="0">
                <a:solidFill>
                  <a:srgbClr val="0000FF"/>
                </a:solidFill>
              </a:rPr>
              <a:t> – чечевица</a:t>
            </a:r>
            <a:r>
              <a:rPr lang="ru-RU" sz="4000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05335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2E752BB-764B-4E06-A736-8616AAEE6003}"/>
              </a:ext>
            </a:extLst>
          </p:cNvPr>
          <p:cNvSpPr txBox="1"/>
          <p:nvPr/>
        </p:nvSpPr>
        <p:spPr>
          <a:xfrm>
            <a:off x="0" y="288032"/>
            <a:ext cx="9144001" cy="255454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/>
              <a:t>Линзы</a:t>
            </a:r>
          </a:p>
          <a:p>
            <a:pPr algn="ctr"/>
            <a:r>
              <a:rPr lang="ru-RU" sz="4000" dirty="0">
                <a:solidFill>
                  <a:srgbClr val="0000CC"/>
                </a:solidFill>
              </a:rPr>
              <a:t>это один из наиболее распространенных элементов в оптике видимого света.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01D5550-F780-43B0-82A0-B0C93CC0A20A}"/>
              </a:ext>
            </a:extLst>
          </p:cNvPr>
          <p:cNvSpPr txBox="1"/>
          <p:nvPr/>
        </p:nvSpPr>
        <p:spPr>
          <a:xfrm>
            <a:off x="0" y="3014950"/>
            <a:ext cx="9144000" cy="286232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Линзой называется оптический прибор который управляет направлением распространения световых лучей и фокусирует их в определенных точках пространства. </a:t>
            </a:r>
          </a:p>
        </p:txBody>
      </p:sp>
    </p:spTree>
    <p:extLst>
      <p:ext uri="{BB962C8B-B14F-4D97-AF65-F5344CB8AC3E}">
        <p14:creationId xmlns:p14="http://schemas.microsoft.com/office/powerpoint/2010/main" val="272465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4929A40-AFA0-4419-8836-3789D2C2A4AB}"/>
              </a:ext>
            </a:extLst>
          </p:cNvPr>
          <p:cNvSpPr txBox="1"/>
          <p:nvPr/>
        </p:nvSpPr>
        <p:spPr>
          <a:xfrm>
            <a:off x="0" y="1772816"/>
            <a:ext cx="9144000" cy="415498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0000CC"/>
                </a:solidFill>
              </a:rPr>
              <a:t>По принципу действия </a:t>
            </a:r>
          </a:p>
          <a:p>
            <a:pPr algn="ctr"/>
            <a:r>
              <a:rPr lang="ru-RU" sz="4400" b="1" dirty="0">
                <a:solidFill>
                  <a:srgbClr val="0000CC"/>
                </a:solidFill>
              </a:rPr>
              <a:t>линзы делятся на две группы:</a:t>
            </a:r>
          </a:p>
          <a:p>
            <a:pPr algn="ctr"/>
            <a:endParaRPr lang="ru-RU" sz="4400" b="1" dirty="0">
              <a:solidFill>
                <a:srgbClr val="0000CC"/>
              </a:solidFill>
            </a:endParaRPr>
          </a:p>
          <a:p>
            <a:pPr algn="ctr"/>
            <a:r>
              <a:rPr lang="ru-RU" sz="4400" b="1" dirty="0"/>
              <a:t>1. Рефракционные линзы </a:t>
            </a:r>
          </a:p>
          <a:p>
            <a:pPr algn="ctr"/>
            <a:r>
              <a:rPr lang="ru-RU" sz="4400" b="1" dirty="0"/>
              <a:t>2. Дифракционные линзы </a:t>
            </a:r>
          </a:p>
          <a:p>
            <a:pPr algn="ctr"/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19108626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23DE626-3D77-4D4A-8411-3F9223494BDA}"/>
              </a:ext>
            </a:extLst>
          </p:cNvPr>
          <p:cNvSpPr txBox="1"/>
          <p:nvPr/>
        </p:nvSpPr>
        <p:spPr>
          <a:xfrm>
            <a:off x="0" y="2132856"/>
            <a:ext cx="9144000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/>
              <a:t>Рефракционные линзы</a:t>
            </a:r>
          </a:p>
        </p:txBody>
      </p:sp>
    </p:spTree>
    <p:extLst>
      <p:ext uri="{BB962C8B-B14F-4D97-AF65-F5344CB8AC3E}">
        <p14:creationId xmlns:p14="http://schemas.microsoft.com/office/powerpoint/2010/main" val="170231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81DDE4C-F631-4E1B-9F4A-8AC32C12B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07" y="0"/>
            <a:ext cx="8704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9961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9FE1011-2492-4EA2-9229-96AD43C448DA}"/>
              </a:ext>
            </a:extLst>
          </p:cNvPr>
          <p:cNvSpPr/>
          <p:nvPr/>
        </p:nvSpPr>
        <p:spPr>
          <a:xfrm>
            <a:off x="0" y="1340768"/>
            <a:ext cx="9144000" cy="341632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rgbClr val="FF0000"/>
                </a:solidFill>
              </a:rPr>
              <a:t>Линза это прозрачное тело, ограниченное двумя криволинейными поверхностями </a:t>
            </a:r>
          </a:p>
        </p:txBody>
      </p:sp>
    </p:spTree>
    <p:extLst>
      <p:ext uri="{BB962C8B-B14F-4D97-AF65-F5344CB8AC3E}">
        <p14:creationId xmlns:p14="http://schemas.microsoft.com/office/powerpoint/2010/main" val="333965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upload.wikimedia.org/wikipedia/commons/thumb/d/d8/BiconvexLens.jpg/220px-BiconvexLens.jpg">
            <a:hlinkClick r:id="rId2"/>
            <a:extLst>
              <a:ext uri="{FF2B5EF4-FFF2-40B4-BE49-F238E27FC236}">
                <a16:creationId xmlns:a16="http://schemas.microsoft.com/office/drawing/2014/main" xmlns="" id="{DAB5A9F1-B9CE-4250-B99B-6368B4702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482725"/>
            <a:ext cx="6192838" cy="506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1">
            <a:extLst>
              <a:ext uri="{FF2B5EF4-FFF2-40B4-BE49-F238E27FC236}">
                <a16:creationId xmlns:a16="http://schemas.microsoft.com/office/drawing/2014/main" xmlns="" id="{1E2D2C3C-D4B8-4E23-96ED-F07814862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6988"/>
            <a:ext cx="9144000" cy="120015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0000CC"/>
                </a:solidFill>
              </a:rPr>
              <a:t>Внешний вид двояковыпуклых оптических линз</a:t>
            </a:r>
          </a:p>
        </p:txBody>
      </p:sp>
    </p:spTree>
    <p:extLst>
      <p:ext uri="{BB962C8B-B14F-4D97-AF65-F5344CB8AC3E}">
        <p14:creationId xmlns:p14="http://schemas.microsoft.com/office/powerpoint/2010/main" val="313376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2015-2016\MSU 2015-2016\Figs\Линза-призмы 2.tif">
            <a:extLst>
              <a:ext uri="{FF2B5EF4-FFF2-40B4-BE49-F238E27FC236}">
                <a16:creationId xmlns:a16="http://schemas.microsoft.com/office/drawing/2014/main" xmlns="" id="{F80D7785-8EE3-4EB7-A289-A8B00C53B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" y="3163465"/>
            <a:ext cx="9163050" cy="321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BBECFD8-7D04-4E6C-84DE-7A75969B1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95237"/>
            <a:ext cx="9144000" cy="255454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0000CC"/>
                </a:solidFill>
              </a:rPr>
              <a:t>Любую линзу можно представить в виде набора призм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0000CC"/>
                </a:solidFill>
              </a:rPr>
              <a:t>и тогда становится понятным формирование хода лучей линзой</a:t>
            </a:r>
          </a:p>
        </p:txBody>
      </p:sp>
    </p:spTree>
    <p:extLst>
      <p:ext uri="{BB962C8B-B14F-4D97-AF65-F5344CB8AC3E}">
        <p14:creationId xmlns:p14="http://schemas.microsoft.com/office/powerpoint/2010/main" val="288992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0B131A3-AEDE-428D-83E2-101CB438001D}"/>
              </a:ext>
            </a:extLst>
          </p:cNvPr>
          <p:cNvSpPr txBox="1"/>
          <p:nvPr/>
        </p:nvSpPr>
        <p:spPr>
          <a:xfrm>
            <a:off x="0" y="2276872"/>
            <a:ext cx="9144000" cy="101566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err="1"/>
              <a:t>Дифракцтонные</a:t>
            </a:r>
            <a:r>
              <a:rPr lang="ru-RU" sz="6000" b="1" dirty="0"/>
              <a:t> линзы</a:t>
            </a:r>
          </a:p>
        </p:txBody>
      </p:sp>
    </p:spTree>
    <p:extLst>
      <p:ext uri="{BB962C8B-B14F-4D97-AF65-F5344CB8AC3E}">
        <p14:creationId xmlns:p14="http://schemas.microsoft.com/office/powerpoint/2010/main" val="6878060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xmlns="" id="{33D09B47-00E9-49BC-918C-B6BA9AEA0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29021"/>
            <a:ext cx="9144000" cy="452431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FF0000"/>
                </a:solidFill>
              </a:rPr>
              <a:t>Принцип Гюйгенса-Френеля состоит в том, что каждая точка </a:t>
            </a:r>
            <a:endParaRPr lang="en-US" altLang="ru-RU" sz="36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FF0000"/>
                </a:solidFill>
              </a:rPr>
              <a:t>волнового фронта</a:t>
            </a:r>
            <a:r>
              <a:rPr lang="ru-RU" altLang="ru-RU" sz="3600" b="1" dirty="0">
                <a:solidFill>
                  <a:srgbClr val="0000FF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0000FF"/>
                </a:solidFill>
              </a:rPr>
              <a:t>является вторичным (то есть новым) источником сферических волн,</a:t>
            </a:r>
            <a:r>
              <a:rPr lang="ru-RU" altLang="ru-RU" sz="3600" b="1" dirty="0">
                <a:solidFill>
                  <a:srgbClr val="FF0000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00B050"/>
                </a:solidFill>
              </a:rPr>
              <a:t>а огибающая этих вторичных волн задает положение нового волнового фронта в следующий момент времени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38B77E0-F3C3-4D05-8199-3D19CC94941F}"/>
              </a:ext>
            </a:extLst>
          </p:cNvPr>
          <p:cNvSpPr txBox="1"/>
          <p:nvPr/>
        </p:nvSpPr>
        <p:spPr>
          <a:xfrm>
            <a:off x="0" y="521523"/>
            <a:ext cx="9144000" cy="120032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/>
              <a:t>Линзы ФРЕНЕЛЯ</a:t>
            </a:r>
          </a:p>
        </p:txBody>
      </p:sp>
    </p:spTree>
    <p:extLst>
      <p:ext uri="{BB962C8B-B14F-4D97-AF65-F5344CB8AC3E}">
        <p14:creationId xmlns:p14="http://schemas.microsoft.com/office/powerpoint/2010/main" val="241014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9020A6A-E0F0-4BF3-91DB-AB33700B5B7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" y="2883775"/>
            <a:ext cx="4426237" cy="21892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2D3632A-D92D-435D-9B2E-FE31C8D84D21}"/>
              </a:ext>
            </a:extLst>
          </p:cNvPr>
          <p:cNvSpPr txBox="1"/>
          <p:nvPr/>
        </p:nvSpPr>
        <p:spPr>
          <a:xfrm>
            <a:off x="-873" y="972414"/>
            <a:ext cx="9144874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Рассмотрим сферическую волну распространяющуюся из точки </a:t>
            </a:r>
            <a:r>
              <a:rPr lang="en-US" sz="2000" b="1" dirty="0"/>
              <a:t>Q</a:t>
            </a:r>
            <a:r>
              <a:rPr lang="ru-RU" sz="2000" b="1" dirty="0"/>
              <a:t>. </a:t>
            </a:r>
          </a:p>
          <a:p>
            <a:pPr algn="ctr"/>
            <a:r>
              <a:rPr lang="ru-RU" sz="2000" b="1" dirty="0"/>
              <a:t>Что будет наблюдаться в точке </a:t>
            </a:r>
            <a:r>
              <a:rPr lang="en-US" sz="2000" b="1" dirty="0"/>
              <a:t>P</a:t>
            </a:r>
            <a:r>
              <a:rPr lang="ru-RU" sz="2000" b="1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4A6CE2A-B048-4D0D-AE7E-0D1CFE513AD5}"/>
              </a:ext>
            </a:extLst>
          </p:cNvPr>
          <p:cNvSpPr txBox="1"/>
          <p:nvPr/>
        </p:nvSpPr>
        <p:spPr>
          <a:xfrm>
            <a:off x="-874" y="1760622"/>
            <a:ext cx="9143126" cy="101566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0000"/>
                </a:solidFill>
                <a:ea typeface="Calibri" panose="020F0502020204030204" pitchFamily="34" charset="0"/>
              </a:rPr>
              <a:t>Разделим фронт волны S на кольцевые зоны (1, 2, 3,…</a:t>
            </a:r>
            <a:r>
              <a:rPr lang="en-US" sz="2000" b="1" dirty="0">
                <a:solidFill>
                  <a:srgbClr val="000000"/>
                </a:solidFill>
                <a:ea typeface="Calibri" panose="020F0502020204030204" pitchFamily="34" charset="0"/>
              </a:rPr>
              <a:t>N)</a:t>
            </a:r>
            <a:r>
              <a:rPr lang="ru-RU" sz="2000" b="1" dirty="0">
                <a:solidFill>
                  <a:srgbClr val="000000"/>
                </a:solidFill>
                <a:ea typeface="Calibri" panose="020F0502020204030204" pitchFamily="34" charset="0"/>
              </a:rPr>
              <a:t>. </a:t>
            </a:r>
          </a:p>
          <a:p>
            <a:pPr algn="ctr"/>
            <a:r>
              <a:rPr lang="ru-RU" sz="2000" b="1" dirty="0">
                <a:solidFill>
                  <a:srgbClr val="000000"/>
                </a:solidFill>
                <a:ea typeface="Calibri" panose="020F0502020204030204" pitchFamily="34" charset="0"/>
              </a:rPr>
              <a:t>Проведём из точки Р</a:t>
            </a:r>
            <a:r>
              <a:rPr lang="ru-RU" sz="2000" b="1" i="1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ru-RU" sz="2000" b="1" dirty="0">
                <a:solidFill>
                  <a:srgbClr val="000000"/>
                </a:solidFill>
                <a:ea typeface="Calibri" panose="020F0502020204030204" pitchFamily="34" charset="0"/>
              </a:rPr>
              <a:t>сферы радиусами </a:t>
            </a:r>
          </a:p>
          <a:p>
            <a:pPr algn="ctr"/>
            <a:r>
              <a:rPr lang="ru-RU" sz="2000" b="1" dirty="0">
                <a:solidFill>
                  <a:srgbClr val="000000"/>
                </a:solidFill>
                <a:ea typeface="Calibri" panose="020F0502020204030204" pitchFamily="34" charset="0"/>
              </a:rPr>
              <a:t>PO</a:t>
            </a:r>
            <a:r>
              <a:rPr lang="ru-RU" sz="2000" b="1" i="1" dirty="0">
                <a:solidFill>
                  <a:srgbClr val="000000"/>
                </a:solidFill>
                <a:ea typeface="Calibri" panose="020F0502020204030204" pitchFamily="34" charset="0"/>
              </a:rPr>
              <a:t>, </a:t>
            </a:r>
            <a:r>
              <a:rPr lang="ru-RU" sz="2000" b="1" dirty="0" err="1">
                <a:solidFill>
                  <a:srgbClr val="000000"/>
                </a:solidFill>
                <a:ea typeface="Calibri" panose="020F0502020204030204" pitchFamily="34" charset="0"/>
              </a:rPr>
              <a:t>Pa</a:t>
            </a:r>
            <a:r>
              <a:rPr lang="ru-RU" sz="2000" b="1" dirty="0">
                <a:solidFill>
                  <a:srgbClr val="000000"/>
                </a:solidFill>
                <a:ea typeface="Calibri" panose="020F0502020204030204" pitchFamily="34" charset="0"/>
              </a:rPr>
              <a:t>=</a:t>
            </a:r>
            <a:r>
              <a:rPr lang="ru-RU" sz="2000" b="1" dirty="0" err="1">
                <a:solidFill>
                  <a:srgbClr val="000000"/>
                </a:solidFill>
                <a:ea typeface="Calibri" panose="020F0502020204030204" pitchFamily="34" charset="0"/>
              </a:rPr>
              <a:t>PO</a:t>
            </a:r>
            <a:r>
              <a:rPr lang="ru-RU" sz="2000" b="1" i="1" dirty="0" err="1">
                <a:solidFill>
                  <a:srgbClr val="000000"/>
                </a:solidFill>
                <a:ea typeface="Calibri" panose="020F0502020204030204" pitchFamily="34" charset="0"/>
              </a:rPr>
              <a:t>+</a:t>
            </a:r>
            <a:r>
              <a:rPr lang="ru-RU" sz="2000" b="1" baseline="30000" dirty="0" err="1">
                <a:solidFill>
                  <a:srgbClr val="000000"/>
                </a:solidFill>
                <a:ea typeface="Calibri" panose="020F0502020204030204" pitchFamily="34" charset="0"/>
              </a:rPr>
              <a:t>λ</a:t>
            </a:r>
            <a:r>
              <a:rPr lang="ru-RU" sz="2000" b="1" dirty="0">
                <a:solidFill>
                  <a:srgbClr val="000000"/>
                </a:solidFill>
                <a:ea typeface="Calibri" panose="020F0502020204030204" pitchFamily="34" charset="0"/>
              </a:rPr>
              <a:t>/</a:t>
            </a:r>
            <a:r>
              <a:rPr lang="ru-RU" sz="2000" b="1" baseline="-25000" dirty="0">
                <a:solidFill>
                  <a:srgbClr val="000000"/>
                </a:solidFill>
                <a:ea typeface="Calibri" panose="020F0502020204030204" pitchFamily="34" charset="0"/>
              </a:rPr>
              <a:t>2</a:t>
            </a:r>
            <a:r>
              <a:rPr lang="ru-RU" sz="2000" b="1" dirty="0">
                <a:solidFill>
                  <a:srgbClr val="000000"/>
                </a:solidFill>
                <a:ea typeface="Calibri" panose="020F0502020204030204" pitchFamily="34" charset="0"/>
              </a:rPr>
              <a:t>; </a:t>
            </a:r>
            <a:r>
              <a:rPr lang="ru-RU" sz="2000" b="1" dirty="0" err="1">
                <a:solidFill>
                  <a:srgbClr val="000000"/>
                </a:solidFill>
                <a:ea typeface="Calibri" panose="020F0502020204030204" pitchFamily="34" charset="0"/>
              </a:rPr>
              <a:t>Pb</a:t>
            </a:r>
            <a:r>
              <a:rPr lang="ru-RU" sz="2000" b="1" dirty="0">
                <a:solidFill>
                  <a:srgbClr val="000000"/>
                </a:solidFill>
                <a:ea typeface="Calibri" panose="020F0502020204030204" pitchFamily="34" charset="0"/>
              </a:rPr>
              <a:t>=</a:t>
            </a:r>
            <a:r>
              <a:rPr lang="ru-RU" sz="2000" b="1" dirty="0" err="1">
                <a:solidFill>
                  <a:srgbClr val="000000"/>
                </a:solidFill>
                <a:ea typeface="Calibri" panose="020F0502020204030204" pitchFamily="34" charset="0"/>
              </a:rPr>
              <a:t>Pa+</a:t>
            </a:r>
            <a:r>
              <a:rPr lang="ru-RU" sz="2000" b="1" baseline="30000" dirty="0" err="1">
                <a:solidFill>
                  <a:srgbClr val="000000"/>
                </a:solidFill>
                <a:ea typeface="Calibri" panose="020F0502020204030204" pitchFamily="34" charset="0"/>
              </a:rPr>
              <a:t>λ</a:t>
            </a:r>
            <a:r>
              <a:rPr lang="ru-RU" sz="2000" b="1" dirty="0">
                <a:solidFill>
                  <a:srgbClr val="000000"/>
                </a:solidFill>
                <a:ea typeface="Calibri" panose="020F0502020204030204" pitchFamily="34" charset="0"/>
              </a:rPr>
              <a:t>/</a:t>
            </a:r>
            <a:r>
              <a:rPr lang="ru-RU" sz="2000" b="1" baseline="-25000" dirty="0">
                <a:solidFill>
                  <a:srgbClr val="000000"/>
                </a:solidFill>
                <a:ea typeface="Calibri" panose="020F0502020204030204" pitchFamily="34" charset="0"/>
              </a:rPr>
              <a:t>2</a:t>
            </a:r>
            <a:r>
              <a:rPr lang="ru-RU" sz="2000" b="1" i="1" dirty="0">
                <a:solidFill>
                  <a:srgbClr val="000000"/>
                </a:solidFill>
                <a:ea typeface="Calibri" panose="020F0502020204030204" pitchFamily="34" charset="0"/>
              </a:rPr>
              <a:t>, </a:t>
            </a:r>
            <a:r>
              <a:rPr lang="ru-RU" sz="2000" b="1" dirty="0" err="1">
                <a:solidFill>
                  <a:srgbClr val="000000"/>
                </a:solidFill>
                <a:ea typeface="Calibri" panose="020F0502020204030204" pitchFamily="34" charset="0"/>
              </a:rPr>
              <a:t>Pc</a:t>
            </a:r>
            <a:r>
              <a:rPr lang="ru-RU" sz="2000" b="1" dirty="0">
                <a:solidFill>
                  <a:srgbClr val="000000"/>
                </a:solidFill>
                <a:ea typeface="Calibri" panose="020F0502020204030204" pitchFamily="34" charset="0"/>
              </a:rPr>
              <a:t>=</a:t>
            </a:r>
            <a:r>
              <a:rPr lang="ru-RU" sz="2000" b="1" dirty="0" err="1">
                <a:solidFill>
                  <a:srgbClr val="000000"/>
                </a:solidFill>
                <a:ea typeface="Calibri" panose="020F0502020204030204" pitchFamily="34" charset="0"/>
              </a:rPr>
              <a:t>Pb</a:t>
            </a:r>
            <a:r>
              <a:rPr lang="ru-RU" sz="2000" b="1" i="1" dirty="0" err="1">
                <a:solidFill>
                  <a:srgbClr val="000000"/>
                </a:solidFill>
                <a:ea typeface="Calibri" panose="020F0502020204030204" pitchFamily="34" charset="0"/>
              </a:rPr>
              <a:t>+</a:t>
            </a:r>
            <a:r>
              <a:rPr lang="ru-RU" sz="2000" b="1" baseline="30000" dirty="0" err="1">
                <a:solidFill>
                  <a:srgbClr val="000000"/>
                </a:solidFill>
                <a:ea typeface="Calibri" panose="020F0502020204030204" pitchFamily="34" charset="0"/>
              </a:rPr>
              <a:t>λ</a:t>
            </a:r>
            <a:r>
              <a:rPr lang="ru-RU" sz="2000" b="1" dirty="0">
                <a:solidFill>
                  <a:srgbClr val="000000"/>
                </a:solidFill>
                <a:ea typeface="Calibri" panose="020F0502020204030204" pitchFamily="34" charset="0"/>
              </a:rPr>
              <a:t>/</a:t>
            </a:r>
            <a:r>
              <a:rPr lang="ru-RU" sz="2000" b="1" baseline="-25000" dirty="0">
                <a:solidFill>
                  <a:srgbClr val="000000"/>
                </a:solidFill>
                <a:ea typeface="Calibri" panose="020F0502020204030204" pitchFamily="34" charset="0"/>
              </a:rPr>
              <a:t>2</a:t>
            </a:r>
            <a:r>
              <a:rPr lang="ru-RU" sz="2000" b="1" dirty="0">
                <a:solidFill>
                  <a:srgbClr val="000000"/>
                </a:solidFill>
                <a:ea typeface="Calibri" panose="020F0502020204030204" pitchFamily="34" charset="0"/>
              </a:rPr>
              <a:t>,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D05BE0D-B929-4404-823C-8A23E026EA69}"/>
              </a:ext>
            </a:extLst>
          </p:cNvPr>
          <p:cNvSpPr txBox="1"/>
          <p:nvPr/>
        </p:nvSpPr>
        <p:spPr>
          <a:xfrm>
            <a:off x="4716015" y="2883775"/>
            <a:ext cx="4426237" cy="132343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Каждая кольцевая зона </a:t>
            </a:r>
          </a:p>
          <a:p>
            <a:pPr algn="ctr"/>
            <a:r>
              <a:rPr lang="ru-RU" sz="2000" b="1" dirty="0"/>
              <a:t>будет источником </a:t>
            </a:r>
          </a:p>
          <a:p>
            <a:pPr algn="ctr"/>
            <a:r>
              <a:rPr lang="ru-RU" sz="2000" b="1" dirty="0"/>
              <a:t>новых сферических волн </a:t>
            </a:r>
          </a:p>
          <a:p>
            <a:pPr algn="ctr"/>
            <a:r>
              <a:rPr lang="ru-RU" sz="2000" b="1" dirty="0"/>
              <a:t>(принцип </a:t>
            </a:r>
            <a:r>
              <a:rPr lang="ru-RU" altLang="ru-RU" sz="2000" b="1" dirty="0">
                <a:solidFill>
                  <a:srgbClr val="FF0000"/>
                </a:solidFill>
              </a:rPr>
              <a:t>Гюйгенса-Френеля)</a:t>
            </a:r>
            <a:endParaRPr lang="ru-RU" sz="2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89348A5-A92B-4A09-82E0-719B57EA4F10}"/>
              </a:ext>
            </a:extLst>
          </p:cNvPr>
          <p:cNvSpPr txBox="1"/>
          <p:nvPr/>
        </p:nvSpPr>
        <p:spPr>
          <a:xfrm>
            <a:off x="4716014" y="4365104"/>
            <a:ext cx="4426237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В точке </a:t>
            </a:r>
            <a:r>
              <a:rPr lang="en-US" sz="2000" b="1" dirty="0"/>
              <a:t>P </a:t>
            </a:r>
            <a:r>
              <a:rPr lang="ru-RU" sz="2000" b="1" dirty="0"/>
              <a:t>амплитуды этих волн будут складываться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E1F7D93C-F2C0-4BBF-959A-F0617E01C740}"/>
              </a:ext>
            </a:extLst>
          </p:cNvPr>
          <p:cNvSpPr/>
          <p:nvPr/>
        </p:nvSpPr>
        <p:spPr>
          <a:xfrm>
            <a:off x="-2623" y="5144998"/>
            <a:ext cx="9144874" cy="163121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0000"/>
                </a:solidFill>
                <a:ea typeface="Calibri" panose="020F0502020204030204" pitchFamily="34" charset="0"/>
              </a:rPr>
              <a:t>С увеличением номера зоны амплитуда волн медленно убывают (расстояние от точки О возрастает), а фазы колебаний, идущих от смежных зон, противоположны (сдвинуты </a:t>
            </a:r>
            <a:r>
              <a:rPr lang="ru-RU" sz="2000" b="1" dirty="0"/>
              <a:t>по фазе на </a:t>
            </a:r>
            <a:r>
              <a:rPr lang="el-GR" sz="2000" b="1" dirty="0"/>
              <a:t>π</a:t>
            </a:r>
            <a:r>
              <a:rPr lang="en-US" sz="2000" b="1" dirty="0"/>
              <a:t>/2</a:t>
            </a:r>
            <a:r>
              <a:rPr lang="ru-RU" sz="2000" b="1" dirty="0"/>
              <a:t>)</a:t>
            </a:r>
            <a:r>
              <a:rPr lang="en-US" sz="2000" b="1" dirty="0"/>
              <a:t> </a:t>
            </a:r>
            <a:r>
              <a:rPr lang="ru-RU" sz="2000" b="1" dirty="0">
                <a:solidFill>
                  <a:srgbClr val="000000"/>
                </a:solidFill>
                <a:ea typeface="Calibri" panose="020F0502020204030204" pitchFamily="34" charset="0"/>
              </a:rPr>
              <a:t>. </a:t>
            </a:r>
          </a:p>
          <a:p>
            <a:pPr algn="ctr"/>
            <a:r>
              <a:rPr lang="ru-RU" sz="2000" b="1" dirty="0">
                <a:solidFill>
                  <a:srgbClr val="000000"/>
                </a:solidFill>
                <a:ea typeface="Calibri" panose="020F0502020204030204" pitchFamily="34" charset="0"/>
              </a:rPr>
              <a:t>Поэтому волны, в точке Р</a:t>
            </a:r>
            <a:r>
              <a:rPr lang="ru-RU" sz="2000" b="1" i="1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ru-RU" sz="2000" b="1" dirty="0">
                <a:solidFill>
                  <a:srgbClr val="000000"/>
                </a:solidFill>
                <a:ea typeface="Calibri" panose="020F0502020204030204" pitchFamily="34" charset="0"/>
              </a:rPr>
              <a:t>от двух смежных зон, гасят друг друга, </a:t>
            </a:r>
          </a:p>
          <a:p>
            <a:pPr algn="ctr"/>
            <a:r>
              <a:rPr lang="ru-RU" sz="2000" b="1" dirty="0">
                <a:solidFill>
                  <a:srgbClr val="000000"/>
                </a:solidFill>
                <a:ea typeface="Calibri" panose="020F0502020204030204" pitchFamily="34" charset="0"/>
              </a:rPr>
              <a:t>а волны, следующие от зон через одну, складываются.</a:t>
            </a:r>
            <a:endParaRPr lang="ru-RU" sz="2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7653413-28E2-4E43-A915-F38651606A76}"/>
              </a:ext>
            </a:extLst>
          </p:cNvPr>
          <p:cNvSpPr txBox="1"/>
          <p:nvPr/>
        </p:nvSpPr>
        <p:spPr>
          <a:xfrm>
            <a:off x="-2622" y="188640"/>
            <a:ext cx="9157038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/>
              <a:t>Зоны ФРЕЕЛЯ</a:t>
            </a:r>
          </a:p>
        </p:txBody>
      </p:sp>
    </p:spTree>
    <p:extLst>
      <p:ext uri="{BB962C8B-B14F-4D97-AF65-F5344CB8AC3E}">
        <p14:creationId xmlns:p14="http://schemas.microsoft.com/office/powerpoint/2010/main" val="358507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1" grpId="0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7653413-28E2-4E43-A915-F38651606A76}"/>
              </a:ext>
            </a:extLst>
          </p:cNvPr>
          <p:cNvSpPr txBox="1"/>
          <p:nvPr/>
        </p:nvSpPr>
        <p:spPr>
          <a:xfrm>
            <a:off x="-13038" y="0"/>
            <a:ext cx="9157038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/>
              <a:t>Зоны ФРЕЕЛЯ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9020A6A-E0F0-4BF3-91DB-AB33700B5B7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2036015"/>
            <a:ext cx="6586477" cy="33372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2D3632A-D92D-435D-9B2E-FE31C8D84D21}"/>
              </a:ext>
            </a:extLst>
          </p:cNvPr>
          <p:cNvSpPr txBox="1"/>
          <p:nvPr/>
        </p:nvSpPr>
        <p:spPr>
          <a:xfrm>
            <a:off x="9542" y="754936"/>
            <a:ext cx="9144874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Рассмотрим сферическую волну распространяющуюся из точки </a:t>
            </a:r>
            <a:r>
              <a:rPr lang="en-US" sz="2400" b="1" dirty="0"/>
              <a:t>Q</a:t>
            </a:r>
            <a:r>
              <a:rPr lang="ru-RU" sz="2400" b="1" dirty="0"/>
              <a:t>. </a:t>
            </a:r>
          </a:p>
          <a:p>
            <a:pPr algn="ctr"/>
            <a:r>
              <a:rPr lang="ru-RU" sz="2400" b="1" dirty="0"/>
              <a:t>Что будет наблюдаться в точке </a:t>
            </a:r>
            <a:r>
              <a:rPr lang="en-US" sz="2400" b="1" dirty="0"/>
              <a:t>P</a:t>
            </a:r>
            <a:r>
              <a:rPr lang="ru-RU" sz="2400" b="1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4A6CE2A-B048-4D0D-AE7E-0D1CFE513AD5}"/>
              </a:ext>
            </a:extLst>
          </p:cNvPr>
          <p:cNvSpPr txBox="1"/>
          <p:nvPr/>
        </p:nvSpPr>
        <p:spPr>
          <a:xfrm>
            <a:off x="874" y="5445224"/>
            <a:ext cx="9143126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  <a:ea typeface="Calibri" panose="020F0502020204030204" pitchFamily="34" charset="0"/>
              </a:rPr>
              <a:t>Разделим фронт волны S на кольцевые зоны (1, 2, 3,…</a:t>
            </a:r>
            <a:r>
              <a:rPr lang="en-US" sz="2400" b="1" dirty="0">
                <a:solidFill>
                  <a:srgbClr val="000000"/>
                </a:solidFill>
                <a:ea typeface="Calibri" panose="020F0502020204030204" pitchFamily="34" charset="0"/>
              </a:rPr>
              <a:t>N)</a:t>
            </a:r>
            <a:r>
              <a:rPr lang="ru-RU" sz="2400" b="1" dirty="0">
                <a:solidFill>
                  <a:srgbClr val="000000"/>
                </a:solidFill>
                <a:ea typeface="Calibri" panose="020F0502020204030204" pitchFamily="34" charset="0"/>
              </a:rPr>
              <a:t>. </a:t>
            </a:r>
          </a:p>
          <a:p>
            <a:pPr algn="ctr"/>
            <a:r>
              <a:rPr lang="ru-RU" sz="2400" b="1" dirty="0">
                <a:solidFill>
                  <a:srgbClr val="000000"/>
                </a:solidFill>
                <a:ea typeface="Calibri" panose="020F0502020204030204" pitchFamily="34" charset="0"/>
              </a:rPr>
              <a:t>Проведём из точки Р</a:t>
            </a:r>
            <a:r>
              <a:rPr lang="ru-RU" sz="2400" b="1" i="1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ru-RU" sz="2400" b="1" dirty="0">
                <a:solidFill>
                  <a:srgbClr val="000000"/>
                </a:solidFill>
                <a:ea typeface="Calibri" panose="020F0502020204030204" pitchFamily="34" charset="0"/>
              </a:rPr>
              <a:t>сферы с радиусами </a:t>
            </a:r>
          </a:p>
          <a:p>
            <a:pPr algn="ctr"/>
            <a:r>
              <a:rPr lang="ru-RU" sz="2400" b="1" dirty="0">
                <a:solidFill>
                  <a:srgbClr val="000000"/>
                </a:solidFill>
                <a:ea typeface="Calibri" panose="020F0502020204030204" pitchFamily="34" charset="0"/>
              </a:rPr>
              <a:t>PO</a:t>
            </a:r>
            <a:r>
              <a:rPr lang="ru-RU" sz="2400" b="1" i="1" dirty="0">
                <a:solidFill>
                  <a:srgbClr val="000000"/>
                </a:solidFill>
                <a:ea typeface="Calibri" panose="020F0502020204030204" pitchFamily="34" charset="0"/>
              </a:rPr>
              <a:t>, </a:t>
            </a:r>
            <a:r>
              <a:rPr lang="ru-RU" sz="2400" b="1" dirty="0" err="1">
                <a:solidFill>
                  <a:srgbClr val="000000"/>
                </a:solidFill>
                <a:ea typeface="Calibri" panose="020F0502020204030204" pitchFamily="34" charset="0"/>
              </a:rPr>
              <a:t>Pa</a:t>
            </a:r>
            <a:r>
              <a:rPr lang="ru-RU" sz="2400" b="1" dirty="0">
                <a:solidFill>
                  <a:srgbClr val="000000"/>
                </a:solidFill>
                <a:ea typeface="Calibri" panose="020F0502020204030204" pitchFamily="34" charset="0"/>
              </a:rPr>
              <a:t>=</a:t>
            </a:r>
            <a:r>
              <a:rPr lang="ru-RU" sz="2400" b="1" dirty="0" err="1">
                <a:solidFill>
                  <a:srgbClr val="000000"/>
                </a:solidFill>
                <a:ea typeface="Calibri" panose="020F0502020204030204" pitchFamily="34" charset="0"/>
              </a:rPr>
              <a:t>PO</a:t>
            </a:r>
            <a:r>
              <a:rPr lang="ru-RU" sz="2400" b="1" i="1" dirty="0" err="1">
                <a:solidFill>
                  <a:srgbClr val="000000"/>
                </a:solidFill>
                <a:ea typeface="Calibri" panose="020F0502020204030204" pitchFamily="34" charset="0"/>
              </a:rPr>
              <a:t>+</a:t>
            </a:r>
            <a:r>
              <a:rPr lang="ru-RU" sz="2400" b="1" baseline="30000" dirty="0" err="1">
                <a:solidFill>
                  <a:srgbClr val="000000"/>
                </a:solidFill>
                <a:ea typeface="Calibri" panose="020F0502020204030204" pitchFamily="34" charset="0"/>
              </a:rPr>
              <a:t>λ</a:t>
            </a:r>
            <a:r>
              <a:rPr lang="ru-RU" sz="2400" b="1" dirty="0">
                <a:solidFill>
                  <a:srgbClr val="000000"/>
                </a:solidFill>
                <a:ea typeface="Calibri" panose="020F0502020204030204" pitchFamily="34" charset="0"/>
              </a:rPr>
              <a:t>/</a:t>
            </a:r>
            <a:r>
              <a:rPr lang="ru-RU" sz="2400" b="1" baseline="-25000" dirty="0">
                <a:solidFill>
                  <a:srgbClr val="000000"/>
                </a:solidFill>
                <a:ea typeface="Calibri" panose="020F0502020204030204" pitchFamily="34" charset="0"/>
              </a:rPr>
              <a:t>2</a:t>
            </a:r>
            <a:r>
              <a:rPr lang="ru-RU" sz="2400" b="1" dirty="0">
                <a:solidFill>
                  <a:srgbClr val="000000"/>
                </a:solidFill>
                <a:ea typeface="Calibri" panose="020F0502020204030204" pitchFamily="34" charset="0"/>
              </a:rPr>
              <a:t>; </a:t>
            </a:r>
            <a:r>
              <a:rPr lang="ru-RU" sz="2400" b="1" dirty="0" err="1">
                <a:solidFill>
                  <a:srgbClr val="000000"/>
                </a:solidFill>
                <a:ea typeface="Calibri" panose="020F0502020204030204" pitchFamily="34" charset="0"/>
              </a:rPr>
              <a:t>Pb</a:t>
            </a:r>
            <a:r>
              <a:rPr lang="ru-RU" sz="2400" b="1" dirty="0">
                <a:solidFill>
                  <a:srgbClr val="000000"/>
                </a:solidFill>
                <a:ea typeface="Calibri" panose="020F0502020204030204" pitchFamily="34" charset="0"/>
              </a:rPr>
              <a:t>=</a:t>
            </a:r>
            <a:r>
              <a:rPr lang="ru-RU" sz="2400" b="1" dirty="0" err="1">
                <a:solidFill>
                  <a:srgbClr val="000000"/>
                </a:solidFill>
                <a:ea typeface="Calibri" panose="020F0502020204030204" pitchFamily="34" charset="0"/>
              </a:rPr>
              <a:t>Pa+</a:t>
            </a:r>
            <a:r>
              <a:rPr lang="ru-RU" sz="2400" b="1" baseline="30000" dirty="0" err="1">
                <a:solidFill>
                  <a:srgbClr val="000000"/>
                </a:solidFill>
                <a:ea typeface="Calibri" panose="020F0502020204030204" pitchFamily="34" charset="0"/>
              </a:rPr>
              <a:t>λ</a:t>
            </a:r>
            <a:r>
              <a:rPr lang="ru-RU" sz="2400" b="1" dirty="0">
                <a:solidFill>
                  <a:srgbClr val="000000"/>
                </a:solidFill>
                <a:ea typeface="Calibri" panose="020F0502020204030204" pitchFamily="34" charset="0"/>
              </a:rPr>
              <a:t>/</a:t>
            </a:r>
            <a:r>
              <a:rPr lang="ru-RU" sz="2400" b="1" baseline="-25000" dirty="0">
                <a:solidFill>
                  <a:srgbClr val="000000"/>
                </a:solidFill>
                <a:ea typeface="Calibri" panose="020F0502020204030204" pitchFamily="34" charset="0"/>
              </a:rPr>
              <a:t>2</a:t>
            </a:r>
            <a:r>
              <a:rPr lang="ru-RU" sz="2400" b="1" i="1" dirty="0">
                <a:solidFill>
                  <a:srgbClr val="000000"/>
                </a:solidFill>
                <a:ea typeface="Calibri" panose="020F0502020204030204" pitchFamily="34" charset="0"/>
              </a:rPr>
              <a:t>, </a:t>
            </a:r>
            <a:r>
              <a:rPr lang="ru-RU" sz="2400" b="1" dirty="0" err="1">
                <a:solidFill>
                  <a:srgbClr val="000000"/>
                </a:solidFill>
                <a:ea typeface="Calibri" panose="020F0502020204030204" pitchFamily="34" charset="0"/>
              </a:rPr>
              <a:t>Pc</a:t>
            </a:r>
            <a:r>
              <a:rPr lang="ru-RU" sz="2400" b="1" dirty="0">
                <a:solidFill>
                  <a:srgbClr val="000000"/>
                </a:solidFill>
                <a:ea typeface="Calibri" panose="020F0502020204030204" pitchFamily="34" charset="0"/>
              </a:rPr>
              <a:t>=</a:t>
            </a:r>
            <a:r>
              <a:rPr lang="ru-RU" sz="2400" b="1" dirty="0" err="1">
                <a:solidFill>
                  <a:srgbClr val="000000"/>
                </a:solidFill>
                <a:ea typeface="Calibri" panose="020F0502020204030204" pitchFamily="34" charset="0"/>
              </a:rPr>
              <a:t>Pb</a:t>
            </a:r>
            <a:r>
              <a:rPr lang="ru-RU" sz="2400" b="1" i="1" dirty="0" err="1">
                <a:solidFill>
                  <a:srgbClr val="000000"/>
                </a:solidFill>
                <a:ea typeface="Calibri" panose="020F0502020204030204" pitchFamily="34" charset="0"/>
              </a:rPr>
              <a:t>+</a:t>
            </a:r>
            <a:r>
              <a:rPr lang="ru-RU" sz="2400" b="1" baseline="30000" dirty="0" err="1">
                <a:solidFill>
                  <a:srgbClr val="000000"/>
                </a:solidFill>
                <a:ea typeface="Calibri" panose="020F0502020204030204" pitchFamily="34" charset="0"/>
              </a:rPr>
              <a:t>λ</a:t>
            </a:r>
            <a:r>
              <a:rPr lang="ru-RU" sz="2400" b="1" dirty="0">
                <a:solidFill>
                  <a:srgbClr val="000000"/>
                </a:solidFill>
                <a:ea typeface="Calibri" panose="020F0502020204030204" pitchFamily="34" charset="0"/>
              </a:rPr>
              <a:t>/</a:t>
            </a:r>
            <a:r>
              <a:rPr lang="ru-RU" sz="2400" b="1" baseline="-25000" dirty="0">
                <a:solidFill>
                  <a:srgbClr val="000000"/>
                </a:solidFill>
                <a:ea typeface="Calibri" panose="020F0502020204030204" pitchFamily="34" charset="0"/>
              </a:rPr>
              <a:t>2</a:t>
            </a:r>
            <a:r>
              <a:rPr lang="ru-RU" sz="2400" b="1" dirty="0">
                <a:solidFill>
                  <a:srgbClr val="000000"/>
                </a:solidFill>
                <a:ea typeface="Calibri" panose="020F0502020204030204" pitchFamily="34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175990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9BC428D-F624-4935-A01D-3A064FE20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9537"/>
            <a:ext cx="9144000" cy="543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7880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9020A6A-E0F0-4BF3-91DB-AB33700B5B7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558" y="2596644"/>
            <a:ext cx="5280883" cy="28485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D05BE0D-B929-4404-823C-8A23E026EA69}"/>
              </a:ext>
            </a:extLst>
          </p:cNvPr>
          <p:cNvSpPr txBox="1"/>
          <p:nvPr/>
        </p:nvSpPr>
        <p:spPr>
          <a:xfrm>
            <a:off x="-6996" y="188640"/>
            <a:ext cx="9043491" cy="230832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/>
              <a:t>Каждая кольцевая зона </a:t>
            </a:r>
          </a:p>
          <a:p>
            <a:pPr algn="ctr"/>
            <a:r>
              <a:rPr lang="ru-RU" sz="3600" b="1" dirty="0"/>
              <a:t>будет источником </a:t>
            </a:r>
          </a:p>
          <a:p>
            <a:pPr algn="ctr"/>
            <a:r>
              <a:rPr lang="ru-RU" sz="3600" b="1" dirty="0"/>
              <a:t>новых сферических волн </a:t>
            </a:r>
          </a:p>
          <a:p>
            <a:pPr algn="ctr"/>
            <a:r>
              <a:rPr lang="ru-RU" sz="3600" b="1" dirty="0"/>
              <a:t>(принцип </a:t>
            </a:r>
            <a:r>
              <a:rPr lang="ru-RU" altLang="ru-RU" sz="3600" b="1" dirty="0">
                <a:solidFill>
                  <a:srgbClr val="FF0000"/>
                </a:solidFill>
              </a:rPr>
              <a:t>Гюйгенса-Френеля)</a:t>
            </a:r>
            <a:endParaRPr lang="ru-RU" sz="3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89348A5-A92B-4A09-82E0-719B57EA4F10}"/>
              </a:ext>
            </a:extLst>
          </p:cNvPr>
          <p:cNvSpPr txBox="1"/>
          <p:nvPr/>
        </p:nvSpPr>
        <p:spPr>
          <a:xfrm>
            <a:off x="-6996" y="5517232"/>
            <a:ext cx="9036495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/>
              <a:t>Амплитуда волны в точке </a:t>
            </a:r>
            <a:r>
              <a:rPr lang="en-US" sz="3600" b="1" dirty="0"/>
              <a:t>P </a:t>
            </a:r>
            <a:endParaRPr lang="ru-RU" sz="3600" b="1" dirty="0"/>
          </a:p>
          <a:p>
            <a:pPr algn="ctr"/>
            <a:r>
              <a:rPr lang="ru-RU" sz="3600" b="1" dirty="0"/>
              <a:t>это сумма волн от всех кольцевых зон</a:t>
            </a:r>
          </a:p>
        </p:txBody>
      </p:sp>
    </p:spTree>
    <p:extLst>
      <p:ext uri="{BB962C8B-B14F-4D97-AF65-F5344CB8AC3E}">
        <p14:creationId xmlns:p14="http://schemas.microsoft.com/office/powerpoint/2010/main" val="34795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1F7D93C-F2C0-4BBF-959A-F0617E01C740}"/>
              </a:ext>
            </a:extLst>
          </p:cNvPr>
          <p:cNvSpPr/>
          <p:nvPr/>
        </p:nvSpPr>
        <p:spPr>
          <a:xfrm>
            <a:off x="-2623" y="476672"/>
            <a:ext cx="9144874" cy="563231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0000"/>
                </a:solidFill>
                <a:ea typeface="Calibri" panose="020F0502020204030204" pitchFamily="34" charset="0"/>
              </a:rPr>
              <a:t>С увеличением номера зоны амплитуда волн медленно убывают </a:t>
            </a:r>
            <a:r>
              <a:rPr lang="ru-RU" sz="3600" b="1" dirty="0">
                <a:solidFill>
                  <a:srgbClr val="0000CC"/>
                </a:solidFill>
                <a:ea typeface="Calibri" panose="020F0502020204030204" pitchFamily="34" charset="0"/>
              </a:rPr>
              <a:t>(расстояние от точки О возрастает)</a:t>
            </a:r>
            <a:r>
              <a:rPr lang="ru-RU" sz="3600" b="1" dirty="0">
                <a:solidFill>
                  <a:srgbClr val="000000"/>
                </a:solidFill>
                <a:ea typeface="Calibri" panose="020F0502020204030204" pitchFamily="34" charset="0"/>
              </a:rPr>
              <a:t>, а фазы колебаний, идущих от смежных зон, противоположны </a:t>
            </a:r>
          </a:p>
          <a:p>
            <a:pPr algn="ctr"/>
            <a:r>
              <a:rPr lang="ru-RU" sz="3600" b="1" dirty="0">
                <a:solidFill>
                  <a:srgbClr val="0000CC"/>
                </a:solidFill>
                <a:ea typeface="Calibri" panose="020F0502020204030204" pitchFamily="34" charset="0"/>
              </a:rPr>
              <a:t>(сдвинуты </a:t>
            </a:r>
            <a:r>
              <a:rPr lang="ru-RU" sz="3600" b="1" dirty="0">
                <a:solidFill>
                  <a:srgbClr val="0000CC"/>
                </a:solidFill>
              </a:rPr>
              <a:t>по фазе на </a:t>
            </a:r>
            <a:r>
              <a:rPr lang="el-GR" sz="3600" b="1" dirty="0">
                <a:solidFill>
                  <a:srgbClr val="0000CC"/>
                </a:solidFill>
              </a:rPr>
              <a:t>π</a:t>
            </a:r>
            <a:r>
              <a:rPr lang="en-US" sz="3600" b="1" dirty="0">
                <a:solidFill>
                  <a:srgbClr val="0000CC"/>
                </a:solidFill>
              </a:rPr>
              <a:t>/2</a:t>
            </a:r>
            <a:r>
              <a:rPr lang="ru-RU" sz="3600" b="1" dirty="0">
                <a:solidFill>
                  <a:srgbClr val="0000CC"/>
                </a:solidFill>
              </a:rPr>
              <a:t>)</a:t>
            </a:r>
            <a:r>
              <a:rPr lang="en-US" sz="3600" b="1" dirty="0">
                <a:solidFill>
                  <a:srgbClr val="0000CC"/>
                </a:solidFill>
              </a:rPr>
              <a:t> </a:t>
            </a:r>
            <a:r>
              <a:rPr lang="ru-RU" sz="3600" b="1" dirty="0">
                <a:solidFill>
                  <a:srgbClr val="000000"/>
                </a:solidFill>
                <a:ea typeface="Calibri" panose="020F0502020204030204" pitchFamily="34" charset="0"/>
              </a:rPr>
              <a:t>. </a:t>
            </a:r>
          </a:p>
          <a:p>
            <a:pPr algn="ctr"/>
            <a:r>
              <a:rPr lang="ru-RU" sz="3600" b="1" dirty="0">
                <a:solidFill>
                  <a:srgbClr val="000000"/>
                </a:solidFill>
                <a:ea typeface="Calibri" panose="020F0502020204030204" pitchFamily="34" charset="0"/>
              </a:rPr>
              <a:t>Поэтому волны, в точке Р</a:t>
            </a:r>
            <a:r>
              <a:rPr lang="ru-RU" sz="3600" b="1" i="1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ru-RU" sz="3600" b="1" dirty="0">
                <a:solidFill>
                  <a:srgbClr val="000000"/>
                </a:solidFill>
                <a:ea typeface="Calibri" panose="020F0502020204030204" pitchFamily="34" charset="0"/>
              </a:rPr>
              <a:t>от двух соседних зон, гасят друг друга, </a:t>
            </a:r>
          </a:p>
          <a:p>
            <a:pPr algn="ctr"/>
            <a:r>
              <a:rPr lang="ru-RU" sz="3600" b="1" dirty="0">
                <a:solidFill>
                  <a:srgbClr val="000000"/>
                </a:solidFill>
                <a:ea typeface="Calibri" panose="020F0502020204030204" pitchFamily="34" charset="0"/>
              </a:rPr>
              <a:t>а волны, следующие от зон через одну, складываются.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47578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772816"/>
            <a:ext cx="9144000" cy="101566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/>
              <a:t>Немного ИСТОРИИ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3429000"/>
            <a:ext cx="9144001" cy="138499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«…Тот, кто не знает прошлого, не знает ни настоящего, ни будущего, ни самого себя…»</a:t>
            </a:r>
            <a:r>
              <a:rPr lang="ru-RU" sz="2800" dirty="0">
                <a:solidFill>
                  <a:srgbClr val="FF0000"/>
                </a:solidFill>
              </a:rPr>
              <a:t>  </a:t>
            </a:r>
            <a:r>
              <a:rPr lang="ru-RU" sz="2800" b="1" dirty="0" err="1">
                <a:solidFill>
                  <a:srgbClr val="FF0000"/>
                </a:solidFill>
              </a:rPr>
              <a:t>Вольте́р</a:t>
            </a:r>
            <a:r>
              <a:rPr lang="ru-RU" sz="2800" dirty="0">
                <a:solidFill>
                  <a:srgbClr val="FF0000"/>
                </a:solidFill>
              </a:rPr>
              <a:t> </a:t>
            </a:r>
            <a:r>
              <a:rPr lang="ru-RU" sz="2800" b="1" dirty="0">
                <a:solidFill>
                  <a:srgbClr val="FF0000"/>
                </a:solidFill>
              </a:rPr>
              <a:t>Франсуа́-Мари́ </a:t>
            </a:r>
            <a:r>
              <a:rPr lang="ru-RU" sz="2800" b="1" dirty="0" err="1">
                <a:solidFill>
                  <a:srgbClr val="FF0000"/>
                </a:solidFill>
              </a:rPr>
              <a:t>Аруэ</a:t>
            </a:r>
            <a:r>
              <a:rPr lang="ru-RU" sz="2800" b="1" dirty="0">
                <a:solidFill>
                  <a:srgbClr val="FF0000"/>
                </a:solidFill>
              </a:rPr>
              <a:t>́ </a:t>
            </a:r>
            <a:r>
              <a:rPr lang="ru-RU" sz="2800" dirty="0"/>
              <a:t>(1694 - 1778) </a:t>
            </a:r>
          </a:p>
        </p:txBody>
      </p:sp>
    </p:spTree>
    <p:extLst>
      <p:ext uri="{BB962C8B-B14F-4D97-AF65-F5344CB8AC3E}">
        <p14:creationId xmlns:p14="http://schemas.microsoft.com/office/powerpoint/2010/main" val="23812819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D98BFC01-C563-4277-ADB1-AEB8996E52D7}"/>
              </a:ext>
            </a:extLst>
          </p:cNvPr>
          <p:cNvSpPr/>
          <p:nvPr/>
        </p:nvSpPr>
        <p:spPr>
          <a:xfrm>
            <a:off x="-6746" y="3075743"/>
            <a:ext cx="9144000" cy="362015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400" b="1" dirty="0">
                <a:solidFill>
                  <a:srgbClr val="000000"/>
                </a:solidFill>
                <a:ea typeface="Calibri" panose="020F0502020204030204" pitchFamily="34" charset="0"/>
              </a:rPr>
              <a:t>Если при помощи экрана с прозрачными концентрическими участками выделить части волны, соответствующие, например, </a:t>
            </a:r>
            <a:r>
              <a:rPr lang="ru-RU" sz="2400" b="1" i="1" dirty="0">
                <a:solidFill>
                  <a:srgbClr val="000000"/>
                </a:solidFill>
                <a:ea typeface="Calibri" panose="020F0502020204030204" pitchFamily="34" charset="0"/>
              </a:rPr>
              <a:t>N</a:t>
            </a:r>
            <a:r>
              <a:rPr lang="ru-RU" sz="2400" b="1" dirty="0">
                <a:solidFill>
                  <a:srgbClr val="000000"/>
                </a:solidFill>
                <a:ea typeface="Calibri" panose="020F0502020204030204" pitchFamily="34" charset="0"/>
              </a:rPr>
              <a:t> нечётным зонам Френеля, то действие всех выделенных зон сложится, и амплитуда колебаний </a:t>
            </a:r>
            <a:r>
              <a:rPr lang="ru-RU" sz="2400" b="1" i="1" dirty="0" err="1">
                <a:solidFill>
                  <a:srgbClr val="000000"/>
                </a:solidFill>
                <a:ea typeface="Calibri" panose="020F0502020204030204" pitchFamily="34" charset="0"/>
              </a:rPr>
              <a:t>U</a:t>
            </a:r>
            <a:r>
              <a:rPr lang="ru-RU" sz="2400" b="1" baseline="-25000" dirty="0" err="1">
                <a:solidFill>
                  <a:srgbClr val="000000"/>
                </a:solidFill>
                <a:ea typeface="Calibri" panose="020F0502020204030204" pitchFamily="34" charset="0"/>
              </a:rPr>
              <a:t>нечёт</a:t>
            </a:r>
            <a:r>
              <a:rPr lang="ru-RU" sz="2400" b="1" dirty="0">
                <a:solidFill>
                  <a:srgbClr val="000000"/>
                </a:solidFill>
                <a:ea typeface="Calibri" panose="020F0502020204030204" pitchFamily="34" charset="0"/>
              </a:rPr>
              <a:t> в точке Р возрастёт в </a:t>
            </a:r>
            <a:r>
              <a:rPr lang="ru-RU" sz="2400" b="1" i="1" dirty="0">
                <a:solidFill>
                  <a:srgbClr val="000000"/>
                </a:solidFill>
                <a:ea typeface="Calibri" panose="020F0502020204030204" pitchFamily="34" charset="0"/>
              </a:rPr>
              <a:t>2N</a:t>
            </a:r>
            <a:r>
              <a:rPr lang="ru-RU" sz="2400" b="1" dirty="0">
                <a:solidFill>
                  <a:srgbClr val="000000"/>
                </a:solidFill>
                <a:ea typeface="Calibri" panose="020F0502020204030204" pitchFamily="34" charset="0"/>
              </a:rPr>
              <a:t> раз, а интенсивность света в 4</a:t>
            </a:r>
            <a:r>
              <a:rPr lang="ru-RU" sz="2400" b="1" i="1" dirty="0">
                <a:solidFill>
                  <a:srgbClr val="000000"/>
                </a:solidFill>
                <a:ea typeface="Calibri" panose="020F0502020204030204" pitchFamily="34" charset="0"/>
              </a:rPr>
              <a:t>N</a:t>
            </a:r>
            <a:r>
              <a:rPr lang="ru-RU" sz="2400" b="1" i="1" baseline="30000" dirty="0">
                <a:solidFill>
                  <a:srgbClr val="000000"/>
                </a:solidFill>
                <a:ea typeface="Calibri" panose="020F0502020204030204" pitchFamily="34" charset="0"/>
              </a:rPr>
              <a:t>2</a:t>
            </a:r>
            <a:r>
              <a:rPr lang="ru-RU" sz="2400" b="1" dirty="0">
                <a:solidFill>
                  <a:srgbClr val="000000"/>
                </a:solidFill>
                <a:ea typeface="Calibri" panose="020F0502020204030204" pitchFamily="34" charset="0"/>
              </a:rPr>
              <a:t> раз, причём освещённость в точках, окружающих Р</a:t>
            </a:r>
            <a:r>
              <a:rPr lang="ru-RU" sz="2400" b="1" i="1" dirty="0">
                <a:solidFill>
                  <a:srgbClr val="000000"/>
                </a:solidFill>
                <a:ea typeface="Calibri" panose="020F0502020204030204" pitchFamily="34" charset="0"/>
              </a:rPr>
              <a:t>,</a:t>
            </a:r>
            <a:r>
              <a:rPr lang="ru-RU" sz="2400" b="1" dirty="0">
                <a:solidFill>
                  <a:srgbClr val="000000"/>
                </a:solidFill>
                <a:ea typeface="Calibri" panose="020F0502020204030204" pitchFamily="34" charset="0"/>
              </a:rPr>
              <a:t> уменьшится. То же получится при выделении только чётных зон, но фаза суммарной волны </a:t>
            </a:r>
            <a:r>
              <a:rPr lang="ru-RU" sz="2400" b="1" i="1" dirty="0" err="1">
                <a:solidFill>
                  <a:srgbClr val="000000"/>
                </a:solidFill>
                <a:ea typeface="Calibri" panose="020F0502020204030204" pitchFamily="34" charset="0"/>
              </a:rPr>
              <a:t>U</a:t>
            </a:r>
            <a:r>
              <a:rPr lang="ru-RU" sz="2400" b="1" baseline="-25000" dirty="0" err="1">
                <a:solidFill>
                  <a:srgbClr val="000000"/>
                </a:solidFill>
                <a:ea typeface="Calibri" panose="020F0502020204030204" pitchFamily="34" charset="0"/>
              </a:rPr>
              <a:t>чёт</a:t>
            </a:r>
            <a:r>
              <a:rPr lang="ru-RU" sz="2400" b="1" i="1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ru-RU" sz="2400" b="1" dirty="0">
                <a:solidFill>
                  <a:srgbClr val="000000"/>
                </a:solidFill>
                <a:ea typeface="Calibri" panose="020F0502020204030204" pitchFamily="34" charset="0"/>
              </a:rPr>
              <a:t>будет иметь противоположный знак. </a:t>
            </a:r>
            <a:endParaRPr lang="ru-RU" sz="2400" b="1" dirty="0">
              <a:effectLst/>
              <a:ea typeface="Calibri" panose="020F0502020204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1E046D6-BD69-47F0-9063-B3FF5FCF756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0"/>
            <a:ext cx="5400600" cy="29969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389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IMG_0004">
            <a:extLst>
              <a:ext uri="{FF2B5EF4-FFF2-40B4-BE49-F238E27FC236}">
                <a16:creationId xmlns:a16="http://schemas.microsoft.com/office/drawing/2014/main" xmlns="" id="{8C6763DF-4281-4E3E-B727-362CFB096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052513"/>
            <a:ext cx="86487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5">
            <a:extLst>
              <a:ext uri="{FF2B5EF4-FFF2-40B4-BE49-F238E27FC236}">
                <a16:creationId xmlns:a16="http://schemas.microsoft.com/office/drawing/2014/main" xmlns="" id="{4F5B703C-AB84-4693-BAB2-F1AFBBBBEB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638"/>
            <a:ext cx="9144000" cy="769441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 dirty="0">
                <a:latin typeface="Arial" panose="020B0604020202020204" pitchFamily="34" charset="0"/>
              </a:rPr>
              <a:t>Зонные пластики Френеля</a:t>
            </a:r>
          </a:p>
        </p:txBody>
      </p:sp>
      <p:sp>
        <p:nvSpPr>
          <p:cNvPr id="43012" name="Text Box 6">
            <a:extLst>
              <a:ext uri="{FF2B5EF4-FFF2-40B4-BE49-F238E27FC236}">
                <a16:creationId xmlns:a16="http://schemas.microsoft.com/office/drawing/2014/main" xmlns="" id="{979FE580-3BE9-4EB7-941B-89C8CE970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6838" y="4557713"/>
            <a:ext cx="319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latin typeface="Arial" panose="020B0604020202020204" pitchFamily="34" charset="0"/>
              </a:rPr>
              <a:t>а</a:t>
            </a:r>
          </a:p>
        </p:txBody>
      </p:sp>
      <p:sp>
        <p:nvSpPr>
          <p:cNvPr id="43013" name="Text Box 7">
            <a:extLst>
              <a:ext uri="{FF2B5EF4-FFF2-40B4-BE49-F238E27FC236}">
                <a16:creationId xmlns:a16="http://schemas.microsoft.com/office/drawing/2014/main" xmlns="" id="{0D4344A8-6DE2-4DE0-B270-E038746E9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4557713"/>
            <a:ext cx="339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latin typeface="Arial" panose="020B0604020202020204" pitchFamily="34" charset="0"/>
              </a:rPr>
              <a:t>б</a:t>
            </a:r>
          </a:p>
        </p:txBody>
      </p:sp>
      <p:sp>
        <p:nvSpPr>
          <p:cNvPr id="43014" name="Text Box 8">
            <a:extLst>
              <a:ext uri="{FF2B5EF4-FFF2-40B4-BE49-F238E27FC236}">
                <a16:creationId xmlns:a16="http://schemas.microsoft.com/office/drawing/2014/main" xmlns="" id="{0BE7A2CA-545B-43C7-8FC2-390ABF48A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313" y="5854700"/>
            <a:ext cx="3600450" cy="646113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а) - открыты четные зоны;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panose="020B0604020202020204" pitchFamily="34" charset="0"/>
              </a:rPr>
              <a:t>б) – открыты нечетные зоны</a:t>
            </a:r>
          </a:p>
        </p:txBody>
      </p:sp>
    </p:spTree>
    <p:extLst>
      <p:ext uri="{BB962C8B-B14F-4D97-AF65-F5344CB8AC3E}">
        <p14:creationId xmlns:p14="http://schemas.microsoft.com/office/powerpoint/2010/main" val="15094109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ZP-2">
            <a:extLst>
              <a:ext uri="{FF2B5EF4-FFF2-40B4-BE49-F238E27FC236}">
                <a16:creationId xmlns:a16="http://schemas.microsoft.com/office/drawing/2014/main" xmlns="" id="{8C1C9990-379E-46BE-9516-9C6DA68E4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92150"/>
            <a:ext cx="4778375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5" descr="ZP-3">
            <a:extLst>
              <a:ext uri="{FF2B5EF4-FFF2-40B4-BE49-F238E27FC236}">
                <a16:creationId xmlns:a16="http://schemas.microsoft.com/office/drawing/2014/main" xmlns="" id="{38A48033-486D-4BAD-98E6-3F6FECC50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692150"/>
            <a:ext cx="158432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111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37B017C-3F81-41B3-8438-C3062B942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52736"/>
            <a:ext cx="9155289" cy="5715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6F750E1-E650-4B01-B86A-53398D355775}"/>
              </a:ext>
            </a:extLst>
          </p:cNvPr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Линза ФРЕНЕЛЯ для синхротронного рентгеновского излучения </a:t>
            </a:r>
          </a:p>
        </p:txBody>
      </p:sp>
    </p:spTree>
    <p:extLst>
      <p:ext uri="{BB962C8B-B14F-4D97-AF65-F5344CB8AC3E}">
        <p14:creationId xmlns:p14="http://schemas.microsoft.com/office/powerpoint/2010/main" val="13819509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D05AC4C-E9B4-4170-9CC4-7AA671524FF2}"/>
              </a:ext>
            </a:extLst>
          </p:cNvPr>
          <p:cNvSpPr txBox="1"/>
          <p:nvPr/>
        </p:nvSpPr>
        <p:spPr>
          <a:xfrm>
            <a:off x="0" y="2204864"/>
            <a:ext cx="9144000" cy="101566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/>
              <a:t>Рефракционные линзы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9E9343-164B-4D80-A47B-2EFCB362763B}"/>
              </a:ext>
            </a:extLst>
          </p:cNvPr>
          <p:cNvSpPr txBox="1"/>
          <p:nvPr/>
        </p:nvSpPr>
        <p:spPr>
          <a:xfrm>
            <a:off x="0" y="3861048"/>
            <a:ext cx="9144000" cy="156966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0000CC"/>
                </a:solidFill>
              </a:rPr>
              <a:t>(Линзы, работа которых основана </a:t>
            </a:r>
          </a:p>
          <a:p>
            <a:pPr algn="ctr"/>
            <a:r>
              <a:rPr lang="ru-RU" sz="3200" dirty="0">
                <a:solidFill>
                  <a:srgbClr val="0000CC"/>
                </a:solidFill>
              </a:rPr>
              <a:t>на принципах преломления света </a:t>
            </a:r>
          </a:p>
          <a:p>
            <a:pPr algn="ctr"/>
            <a:r>
              <a:rPr lang="ru-RU" sz="3200" dirty="0">
                <a:solidFill>
                  <a:srgbClr val="0000CC"/>
                </a:solidFill>
              </a:rPr>
              <a:t>на границах раздела сред) </a:t>
            </a:r>
          </a:p>
        </p:txBody>
      </p:sp>
    </p:spTree>
    <p:extLst>
      <p:ext uri="{BB962C8B-B14F-4D97-AF65-F5344CB8AC3E}">
        <p14:creationId xmlns:p14="http://schemas.microsoft.com/office/powerpoint/2010/main" val="804869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xmlns="" id="{90D20027-A255-410F-8870-B1EB5F545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113" y="202664"/>
            <a:ext cx="9155113" cy="8302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b="1" dirty="0">
                <a:solidFill>
                  <a:srgbClr val="FF0000"/>
                </a:solidFill>
              </a:rPr>
              <a:t>Немного  истории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581DEC7-B239-4395-9F1A-0DD137F799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83392"/>
            <a:ext cx="9144000" cy="261610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0000CC"/>
                </a:solidFill>
              </a:rPr>
              <a:t>Линзы известны </a:t>
            </a:r>
            <a:r>
              <a:rPr lang="ru-RU" altLang="ru-RU" sz="3600" b="1" dirty="0">
                <a:solidFill>
                  <a:srgbClr val="FF0000"/>
                </a:solidFill>
              </a:rPr>
              <a:t>более 3000 </a:t>
            </a:r>
            <a:r>
              <a:rPr lang="ru-RU" altLang="ru-RU" sz="3600" b="1" dirty="0">
                <a:solidFill>
                  <a:srgbClr val="0000CC"/>
                </a:solidFill>
              </a:rPr>
              <a:t>лет.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0000CC"/>
                </a:solidFill>
              </a:rPr>
              <a:t>Одна из первых линз была найдена при раскопках в древней столице  Ассирии (1853).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2000" b="1" dirty="0"/>
              <a:t>(Ассирия, древнее государство на территории современного Ирака)</a:t>
            </a:r>
            <a:endParaRPr lang="ru-RU" altLang="ru-RU" sz="2000" b="1" dirty="0">
              <a:solidFill>
                <a:srgbClr val="0000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919696"/>
            <a:ext cx="9155114" cy="267765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ru-RU" altLang="ru-RU" sz="3600" b="1" dirty="0"/>
              <a:t>Обнаруженная линза имеет форму близкую к овалу, одна из сторон выпуклая, а другая плоская, </a:t>
            </a:r>
          </a:p>
          <a:p>
            <a:pPr algn="ctr" eaLnBrk="1" hangingPunct="1"/>
            <a:r>
              <a:rPr lang="ru-RU" altLang="ru-RU" sz="3600" b="1" dirty="0"/>
              <a:t>имеет 3-х кратное увеличение </a:t>
            </a:r>
          </a:p>
          <a:p>
            <a:pPr algn="ctr" eaLnBrk="1" hangingPunct="1"/>
            <a:r>
              <a:rPr lang="ru-RU" altLang="ru-RU" sz="2400" b="1" dirty="0">
                <a:solidFill>
                  <a:srgbClr val="FF0000"/>
                </a:solidFill>
              </a:rPr>
              <a:t>(Британский музей)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5645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F688FE1-DFC7-46C0-981F-4D79B8C173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3334" y="1412776"/>
            <a:ext cx="9177333" cy="175432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0000CC"/>
                </a:solidFill>
              </a:rPr>
              <a:t>С помощью выпуклого стекла и солнечного света в древней Греции добывали огонь.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3D4106D-DBA8-4B82-9DDF-0093474E212F}"/>
              </a:ext>
            </a:extLst>
          </p:cNvPr>
          <p:cNvSpPr txBox="1"/>
          <p:nvPr/>
        </p:nvSpPr>
        <p:spPr>
          <a:xfrm>
            <a:off x="-9451" y="3690899"/>
            <a:ext cx="9153451" cy="230832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ru-RU" altLang="ru-RU" sz="3600" b="1" dirty="0">
                <a:solidFill>
                  <a:srgbClr val="FF0000"/>
                </a:solidFill>
              </a:rPr>
              <a:t>Из произведений Плиния старшего </a:t>
            </a:r>
          </a:p>
          <a:p>
            <a:pPr algn="ctr" eaLnBrk="1" hangingPunct="1"/>
            <a:r>
              <a:rPr lang="ru-RU" altLang="ru-RU" sz="3600" b="1" dirty="0">
                <a:solidFill>
                  <a:srgbClr val="FF0000"/>
                </a:solidFill>
              </a:rPr>
              <a:t>(23 – 79 н.э.) известно, что такой способ разжигания огня был известен и в Римской империи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15574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764704"/>
            <a:ext cx="9144000" cy="175432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3600" b="1" dirty="0">
                <a:solidFill>
                  <a:srgbClr val="0000CC"/>
                </a:solidFill>
              </a:rPr>
              <a:t>Известен, по-видимому, один из первых случаев применения линз для коррекции зрения.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2BC9161-9AE3-4973-BE61-83EF7D8FB602}"/>
              </a:ext>
            </a:extLst>
          </p:cNvPr>
          <p:cNvSpPr txBox="1"/>
          <p:nvPr/>
        </p:nvSpPr>
        <p:spPr>
          <a:xfrm>
            <a:off x="0" y="2880227"/>
            <a:ext cx="9144000" cy="31700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ru-RU" sz="4000" b="1" dirty="0">
                <a:solidFill>
                  <a:srgbClr val="FF0000"/>
                </a:solidFill>
              </a:rPr>
              <a:t>Клавдий </a:t>
            </a:r>
            <a:r>
              <a:rPr lang="ru-RU" altLang="ru-RU" sz="4000" b="1" dirty="0">
                <a:solidFill>
                  <a:srgbClr val="FF0000"/>
                </a:solidFill>
              </a:rPr>
              <a:t>Нерон </a:t>
            </a:r>
            <a:r>
              <a:rPr lang="ru-RU" altLang="ru-RU" sz="4000" dirty="0">
                <a:solidFill>
                  <a:srgbClr val="FF0000"/>
                </a:solidFill>
              </a:rPr>
              <a:t>(</a:t>
            </a:r>
            <a:r>
              <a:rPr lang="ru-RU" sz="4000" dirty="0">
                <a:solidFill>
                  <a:srgbClr val="FF0000"/>
                </a:solidFill>
              </a:rPr>
              <a:t>38 – 67 </a:t>
            </a:r>
            <a:r>
              <a:rPr lang="ru-RU" sz="4000" dirty="0" err="1">
                <a:solidFill>
                  <a:srgbClr val="FF0000"/>
                </a:solidFill>
              </a:rPr>
              <a:t>г.г</a:t>
            </a:r>
            <a:r>
              <a:rPr lang="ru-RU" sz="4000" dirty="0">
                <a:solidFill>
                  <a:srgbClr val="FF0000"/>
                </a:solidFill>
              </a:rPr>
              <a:t>. до н.э.) </a:t>
            </a:r>
            <a:endParaRPr lang="ru-RU" altLang="ru-RU" sz="4000" dirty="0">
              <a:solidFill>
                <a:srgbClr val="FF0000"/>
              </a:solidFill>
            </a:endParaRPr>
          </a:p>
          <a:p>
            <a:pPr algn="ctr" eaLnBrk="1" hangingPunct="1"/>
            <a:r>
              <a:rPr lang="ru-RU" sz="4000" b="1" dirty="0">
                <a:solidFill>
                  <a:srgbClr val="FF0000"/>
                </a:solidFill>
              </a:rPr>
              <a:t>римский император </a:t>
            </a:r>
            <a:r>
              <a:rPr lang="ru-RU" altLang="ru-RU" sz="4000" b="1" dirty="0">
                <a:solidFill>
                  <a:srgbClr val="FF0000"/>
                </a:solidFill>
              </a:rPr>
              <a:t>смотрел гладиаторские бои </a:t>
            </a:r>
          </a:p>
          <a:p>
            <a:pPr algn="ctr" eaLnBrk="1" hangingPunct="1"/>
            <a:r>
              <a:rPr lang="ru-RU" altLang="ru-RU" sz="4000" b="1" dirty="0">
                <a:solidFill>
                  <a:srgbClr val="FF0000"/>
                </a:solidFill>
              </a:rPr>
              <a:t>через вогнутое стекло </a:t>
            </a:r>
          </a:p>
          <a:p>
            <a:pPr algn="ctr" eaLnBrk="1" hangingPunct="1"/>
            <a:r>
              <a:rPr lang="ru-RU" altLang="ru-RU" sz="4000" b="1" dirty="0">
                <a:solidFill>
                  <a:srgbClr val="FF0000"/>
                </a:solidFill>
              </a:rPr>
              <a:t>для исправления близорукости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56530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C19B711-3EDE-459C-B499-7EC8D48AAF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1291"/>
            <a:ext cx="9144000" cy="255454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0000CC"/>
                </a:solidFill>
              </a:rPr>
              <a:t>Сенека (3 в. до н.э.) описал увеличительный эффект, который даёт стеклянный шар, заполненный водой</a:t>
            </a:r>
            <a:endParaRPr lang="ru-RU" altLang="ru-RU" sz="4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85B8BC7-1D34-4BB0-AEFE-081572E06F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66610"/>
            <a:ext cx="9144000" cy="317009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FF0000"/>
                </a:solidFill>
              </a:rPr>
              <a:t>Линзы получили широкое использование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FF0000"/>
                </a:solidFill>
              </a:rPr>
              <a:t>с появлением очков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FF0000"/>
                </a:solidFill>
              </a:rPr>
              <a:t>примерно с 1280-х годов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FF0000"/>
                </a:solidFill>
              </a:rPr>
              <a:t>в Италии</a:t>
            </a:r>
            <a:endParaRPr lang="ru-RU" alt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19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709514"/>
            <a:ext cx="9144000" cy="32316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/>
              <a:t>Основные элементы рефракционных линз</a:t>
            </a:r>
          </a:p>
          <a:p>
            <a:pPr algn="ctr"/>
            <a:r>
              <a:rPr lang="ru-RU" sz="2000" b="1" dirty="0"/>
              <a:t> </a:t>
            </a:r>
          </a:p>
          <a:p>
            <a:pPr algn="ctr"/>
            <a:r>
              <a:rPr lang="en-US" sz="3200" b="1" dirty="0">
                <a:solidFill>
                  <a:srgbClr val="0000FF"/>
                </a:solidFill>
              </a:rPr>
              <a:t>(</a:t>
            </a:r>
            <a:r>
              <a:rPr lang="ru-RU" sz="3200" b="1" dirty="0">
                <a:solidFill>
                  <a:srgbClr val="0000FF"/>
                </a:solidFill>
              </a:rPr>
              <a:t>их обозначения и правила формирования лучей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ru-RU" sz="3200" b="1" dirty="0">
                <a:solidFill>
                  <a:srgbClr val="0000FF"/>
                </a:solidFill>
              </a:rPr>
              <a:t>проходящих через линзу)</a:t>
            </a:r>
          </a:p>
        </p:txBody>
      </p:sp>
    </p:spTree>
    <p:extLst>
      <p:ext uri="{BB962C8B-B14F-4D97-AF65-F5344CB8AC3E}">
        <p14:creationId xmlns:p14="http://schemas.microsoft.com/office/powerpoint/2010/main" val="140774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9357" y="2564904"/>
            <a:ext cx="9144000" cy="243143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/>
              <a:t>Евкли́д</a:t>
            </a:r>
            <a:r>
              <a:rPr lang="ru-RU" sz="2400" dirty="0"/>
              <a:t> (</a:t>
            </a:r>
            <a:r>
              <a:rPr lang="ru-RU" sz="2400" dirty="0" err="1"/>
              <a:t>Эвкли́д</a:t>
            </a:r>
            <a:r>
              <a:rPr lang="ru-RU" sz="2400" dirty="0"/>
              <a:t>, примерно </a:t>
            </a:r>
            <a:r>
              <a:rPr lang="ru-RU" sz="2400" b="1" dirty="0"/>
              <a:t>325 — 265 годы до н. э.</a:t>
            </a:r>
            <a:r>
              <a:rPr lang="ru-RU" sz="2400" dirty="0"/>
              <a:t>) </a:t>
            </a:r>
          </a:p>
          <a:p>
            <a:pPr algn="ctr"/>
            <a:r>
              <a:rPr lang="ru-RU" sz="2400" dirty="0"/>
              <a:t>древнегреческий математик, геометр, </a:t>
            </a:r>
          </a:p>
          <a:p>
            <a:pPr algn="ctr"/>
            <a:r>
              <a:rPr lang="ru-RU" sz="2400" i="1" dirty="0"/>
              <a:t>автор дошедших до нас удивительных трактатов ‎‎ </a:t>
            </a:r>
          </a:p>
          <a:p>
            <a:pPr algn="ctr"/>
            <a:r>
              <a:rPr lang="ru-RU" sz="2400" dirty="0"/>
              <a:t>«</a:t>
            </a:r>
            <a:r>
              <a:rPr lang="ru-RU" sz="2400" b="1" dirty="0">
                <a:solidFill>
                  <a:srgbClr val="0000FF"/>
                </a:solidFill>
              </a:rPr>
              <a:t>Евклидова геометрия» и «Оптика</a:t>
            </a:r>
            <a:r>
              <a:rPr lang="ru-RU" sz="2400" dirty="0"/>
              <a:t>»</a:t>
            </a:r>
          </a:p>
          <a:p>
            <a:pPr algn="ctr"/>
            <a:r>
              <a:rPr lang="ru-RU" sz="2400" dirty="0"/>
              <a:t>утверждал, </a:t>
            </a:r>
          </a:p>
          <a:p>
            <a:pPr algn="ctr"/>
            <a:r>
              <a:rPr lang="ru-RU" sz="2800" b="1" dirty="0"/>
              <a:t>«…свет распространяется по прямой линии…»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5085184"/>
            <a:ext cx="9144000" cy="120032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Тит </a:t>
            </a:r>
            <a:r>
              <a:rPr lang="ru-RU" sz="2400" b="1" dirty="0"/>
              <a:t>Лукреций</a:t>
            </a:r>
            <a:r>
              <a:rPr lang="ru-RU" sz="2400" dirty="0"/>
              <a:t> Кар (примерно 98 - 55 гг. до н.э.) - римский поэт и философ  в трактате «</a:t>
            </a:r>
            <a:r>
              <a:rPr lang="ru-RU" sz="2400" dirty="0">
                <a:solidFill>
                  <a:srgbClr val="0000FF"/>
                </a:solidFill>
              </a:rPr>
              <a:t>О природе вещей</a:t>
            </a:r>
            <a:r>
              <a:rPr lang="ru-RU" sz="2400" dirty="0"/>
              <a:t>» пишет </a:t>
            </a:r>
          </a:p>
          <a:p>
            <a:pPr algn="ctr"/>
            <a:r>
              <a:rPr lang="ru-RU" sz="2400" b="1" dirty="0"/>
              <a:t>«…свет состоит из мельчайших движущихся частиц…»</a:t>
            </a:r>
            <a:r>
              <a:rPr lang="ru-RU" sz="2400" dirty="0"/>
              <a:t>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4E9177A-A38D-452C-ABDD-66D88646A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357" y="44624"/>
            <a:ext cx="9174163" cy="243143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800" b="1" dirty="0">
                <a:solidFill>
                  <a:srgbClr val="0000FF"/>
                </a:solidFill>
              </a:rPr>
              <a:t>Самые ранние представления о природе света начали складываться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800" b="1" dirty="0">
                <a:solidFill>
                  <a:srgbClr val="0000FF"/>
                </a:solidFill>
              </a:rPr>
              <a:t>у древних греков и египтян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800" b="1" dirty="0">
                <a:solidFill>
                  <a:srgbClr val="0000FF"/>
                </a:solidFill>
              </a:rPr>
              <a:t>ещё до нашей эры </a:t>
            </a:r>
            <a:endParaRPr lang="en-US" altLang="ru-RU" sz="3800" b="1" dirty="0">
              <a:solidFill>
                <a:srgbClr val="0000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BA2CE88-7C26-4666-B1DA-62CB44F9ADE8}"/>
              </a:ext>
            </a:extLst>
          </p:cNvPr>
          <p:cNvSpPr txBox="1"/>
          <p:nvPr/>
        </p:nvSpPr>
        <p:spPr>
          <a:xfrm>
            <a:off x="-27639" y="6351711"/>
            <a:ext cx="9171639" cy="46166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00FF"/>
                </a:solidFill>
              </a:rPr>
              <a:t>Так начала складываться </a:t>
            </a:r>
            <a:r>
              <a:rPr lang="ru-RU" sz="2400" i="1" dirty="0" err="1">
                <a:solidFill>
                  <a:srgbClr val="0000FF"/>
                </a:solidFill>
              </a:rPr>
              <a:t>копускулярная</a:t>
            </a:r>
            <a:r>
              <a:rPr lang="ru-RU" sz="2400" i="1" dirty="0">
                <a:solidFill>
                  <a:srgbClr val="0000FF"/>
                </a:solidFill>
              </a:rPr>
              <a:t> теория света</a:t>
            </a:r>
          </a:p>
        </p:txBody>
      </p:sp>
    </p:spTree>
    <p:extLst>
      <p:ext uri="{BB962C8B-B14F-4D97-AF65-F5344CB8AC3E}">
        <p14:creationId xmlns:p14="http://schemas.microsoft.com/office/powerpoint/2010/main" val="282914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6" grpId="0" animBg="1"/>
      <p:bldP spid="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DCBDA0E-C103-461E-BDA3-95A52211ADE0}"/>
              </a:ext>
            </a:extLst>
          </p:cNvPr>
          <p:cNvSpPr txBox="1"/>
          <p:nvPr/>
        </p:nvSpPr>
        <p:spPr>
          <a:xfrm>
            <a:off x="-1" y="797510"/>
            <a:ext cx="9144001" cy="255454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00FF"/>
                </a:solidFill>
              </a:rPr>
              <a:t>Линзой </a:t>
            </a:r>
            <a:endParaRPr lang="en-US" sz="4000" b="1" dirty="0">
              <a:solidFill>
                <a:srgbClr val="0000FF"/>
              </a:solidFill>
            </a:endParaRPr>
          </a:p>
          <a:p>
            <a:pPr algn="ctr"/>
            <a:r>
              <a:rPr lang="ru-RU" sz="4000" b="1" dirty="0">
                <a:solidFill>
                  <a:srgbClr val="0000FF"/>
                </a:solidFill>
              </a:rPr>
              <a:t>называется прозрачное тело, </a:t>
            </a:r>
            <a:endParaRPr lang="en-US" sz="4000" b="1" dirty="0">
              <a:solidFill>
                <a:srgbClr val="0000FF"/>
              </a:solidFill>
            </a:endParaRPr>
          </a:p>
          <a:p>
            <a:pPr algn="ctr"/>
            <a:r>
              <a:rPr lang="ru-RU" sz="4000" b="1" dirty="0">
                <a:solidFill>
                  <a:srgbClr val="0000FF"/>
                </a:solidFill>
              </a:rPr>
              <a:t>ограниченное с двух сторон криволинейными поверхностями </a:t>
            </a:r>
            <a:endParaRPr lang="ru-RU" sz="4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34" y="3890665"/>
            <a:ext cx="9137166" cy="193899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dirty="0"/>
              <a:t>Линзы бывают</a:t>
            </a:r>
            <a:endParaRPr lang="en-US" sz="4000" b="1" dirty="0"/>
          </a:p>
          <a:p>
            <a:pPr algn="ctr"/>
            <a:r>
              <a:rPr lang="ru-RU" sz="4000" b="1" dirty="0">
                <a:solidFill>
                  <a:srgbClr val="FF0000"/>
                </a:solidFill>
              </a:rPr>
              <a:t>собирающее </a:t>
            </a:r>
            <a:endParaRPr lang="en-US" sz="4000" b="1" dirty="0">
              <a:solidFill>
                <a:srgbClr val="FF0000"/>
              </a:solidFill>
            </a:endParaRPr>
          </a:p>
          <a:p>
            <a:pPr algn="ctr"/>
            <a:r>
              <a:rPr lang="ru-RU" sz="4000" b="1" dirty="0">
                <a:solidFill>
                  <a:srgbClr val="FF9933"/>
                </a:solidFill>
              </a:rPr>
              <a:t>и</a:t>
            </a:r>
            <a:r>
              <a:rPr lang="en-US" sz="4000" b="1" dirty="0">
                <a:solidFill>
                  <a:srgbClr val="FF9933"/>
                </a:solidFill>
              </a:rPr>
              <a:t> </a:t>
            </a:r>
            <a:r>
              <a:rPr lang="ru-RU" sz="4000" b="1" dirty="0">
                <a:solidFill>
                  <a:srgbClr val="FF9933"/>
                </a:solidFill>
              </a:rPr>
              <a:t>рассеивающие</a:t>
            </a:r>
          </a:p>
        </p:txBody>
      </p:sp>
    </p:spTree>
    <p:extLst>
      <p:ext uri="{BB962C8B-B14F-4D97-AF65-F5344CB8AC3E}">
        <p14:creationId xmlns:p14="http://schemas.microsoft.com/office/powerpoint/2010/main" val="238354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1">
            <a:extLst>
              <a:ext uri="{FF2B5EF4-FFF2-40B4-BE49-F238E27FC236}">
                <a16:creationId xmlns:a16="http://schemas.microsoft.com/office/drawing/2014/main" xmlns="" id="{C86D26EB-D520-4E0A-AA14-A932C7F3F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5301208"/>
            <a:ext cx="3889172" cy="156966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00FF"/>
                </a:solidFill>
              </a:rPr>
              <a:t>Собирающие</a:t>
            </a:r>
            <a:r>
              <a:rPr lang="ru-RU" altLang="ru-RU" sz="2400" dirty="0">
                <a:solidFill>
                  <a:srgbClr val="0000FF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0000FF"/>
                </a:solidFill>
              </a:rPr>
              <a:t>1 — двояковыпуклая</a:t>
            </a:r>
            <a:br>
              <a:rPr lang="ru-RU" altLang="ru-RU" sz="2400" dirty="0">
                <a:solidFill>
                  <a:srgbClr val="0000FF"/>
                </a:solidFill>
              </a:rPr>
            </a:br>
            <a:r>
              <a:rPr lang="ru-RU" altLang="ru-RU" sz="2400" dirty="0">
                <a:solidFill>
                  <a:srgbClr val="0000FF"/>
                </a:solidFill>
              </a:rPr>
              <a:t> 2 — плоско-выпуклая</a:t>
            </a:r>
            <a:br>
              <a:rPr lang="ru-RU" altLang="ru-RU" sz="2400" dirty="0">
                <a:solidFill>
                  <a:srgbClr val="0000FF"/>
                </a:solidFill>
              </a:rPr>
            </a:br>
            <a:r>
              <a:rPr lang="ru-RU" altLang="ru-RU" sz="2400" dirty="0">
                <a:solidFill>
                  <a:srgbClr val="0000FF"/>
                </a:solidFill>
              </a:rPr>
              <a:t>  3 — вогнуто-выпуклая </a:t>
            </a:r>
          </a:p>
        </p:txBody>
      </p:sp>
      <p:sp>
        <p:nvSpPr>
          <p:cNvPr id="10243" name="TextBox 2">
            <a:extLst>
              <a:ext uri="{FF2B5EF4-FFF2-40B4-BE49-F238E27FC236}">
                <a16:creationId xmlns:a16="http://schemas.microsoft.com/office/drawing/2014/main" xmlns="" id="{293EBBAC-E21F-4D4A-A8E1-C002EAEBE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875"/>
            <a:ext cx="9144000" cy="708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0000CC"/>
                </a:solidFill>
              </a:rPr>
              <a:t>Типы оптических линз</a:t>
            </a:r>
          </a:p>
        </p:txBody>
      </p:sp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09222"/>
            <a:ext cx="3889172" cy="441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324" y="809222"/>
            <a:ext cx="4378957" cy="441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xmlns="" id="{6C06D193-993C-4867-963B-2058BFEFF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301208"/>
            <a:ext cx="4390281" cy="156966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/>
              <a:t>Рассеивающие</a:t>
            </a:r>
            <a:endParaRPr lang="ru-RU" altLang="ru-RU" sz="24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/>
              <a:t>4 — двояковогнутая</a:t>
            </a:r>
            <a:br>
              <a:rPr lang="ru-RU" altLang="ru-RU" sz="2400" dirty="0"/>
            </a:br>
            <a:r>
              <a:rPr lang="ru-RU" altLang="ru-RU" sz="2400" dirty="0"/>
              <a:t> 5 — плоско-вогнутая</a:t>
            </a:r>
            <a:br>
              <a:rPr lang="ru-RU" altLang="ru-RU" sz="2400" dirty="0"/>
            </a:br>
            <a:r>
              <a:rPr lang="ru-RU" altLang="ru-RU" sz="2400" dirty="0"/>
              <a:t>   6 — выпукло-вогнутая</a:t>
            </a:r>
          </a:p>
        </p:txBody>
      </p:sp>
    </p:spTree>
    <p:extLst>
      <p:ext uri="{BB962C8B-B14F-4D97-AF65-F5344CB8AC3E}">
        <p14:creationId xmlns:p14="http://schemas.microsoft.com/office/powerpoint/2010/main" val="89468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nimBg="1"/>
      <p:bldP spid="10243" grpId="0" animBg="1"/>
      <p:bldP spid="1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xmlns="" id="{14C69635-BEA5-42B0-A7E8-01BF4027F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5867400" cy="301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>
            <a:extLst>
              <a:ext uri="{FF2B5EF4-FFF2-40B4-BE49-F238E27FC236}">
                <a16:creationId xmlns:a16="http://schemas.microsoft.com/office/drawing/2014/main" xmlns="" id="{14B9036E-8D1A-49DD-9E42-C86546C16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50" y="884238"/>
            <a:ext cx="306705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5">
            <a:extLst>
              <a:ext uri="{FF2B5EF4-FFF2-40B4-BE49-F238E27FC236}">
                <a16:creationId xmlns:a16="http://schemas.microsoft.com/office/drawing/2014/main" xmlns="" id="{A6877B4F-7DCC-4739-9E2C-A650FA62F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50" y="4265613"/>
            <a:ext cx="3087688" cy="20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N:\Двояковогнутая линза.tif">
            <a:extLst>
              <a:ext uri="{FF2B5EF4-FFF2-40B4-BE49-F238E27FC236}">
                <a16:creationId xmlns:a16="http://schemas.microsoft.com/office/drawing/2014/main" xmlns="" id="{AD5DC51A-340B-49E4-ADC6-65CE8FDDB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7450"/>
            <a:ext cx="5867400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844770C-D95B-45EC-A2E8-422A22357CF1}"/>
              </a:ext>
            </a:extLst>
          </p:cNvPr>
          <p:cNvSpPr txBox="1"/>
          <p:nvPr/>
        </p:nvSpPr>
        <p:spPr>
          <a:xfrm>
            <a:off x="0" y="49868"/>
            <a:ext cx="914400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Примеры работы собирающих и рассеивающих линз</a:t>
            </a:r>
          </a:p>
        </p:txBody>
      </p:sp>
    </p:spTree>
    <p:extLst>
      <p:ext uri="{BB962C8B-B14F-4D97-AF65-F5344CB8AC3E}">
        <p14:creationId xmlns:p14="http://schemas.microsoft.com/office/powerpoint/2010/main" val="366115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78145E0-2EC4-40BB-8D2A-580DEED80DF2}"/>
              </a:ext>
            </a:extLst>
          </p:cNvPr>
          <p:cNvSpPr txBox="1"/>
          <p:nvPr/>
        </p:nvSpPr>
        <p:spPr>
          <a:xfrm>
            <a:off x="-1205" y="8348"/>
            <a:ext cx="9144001" cy="156966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Прямая линия, проходящая через центры кривизны </a:t>
            </a:r>
            <a:r>
              <a:rPr lang="en-US" sz="3200" dirty="0"/>
              <a:t>OO’</a:t>
            </a:r>
            <a:r>
              <a:rPr lang="ru-RU" sz="3200" dirty="0"/>
              <a:t> поверхностей линзы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называется главной оптической осью</a:t>
            </a:r>
            <a:r>
              <a:rPr lang="ru-RU" sz="3200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D1E8AA7-EE9B-483B-A7C9-8AD55EEFA82A}"/>
              </a:ext>
            </a:extLst>
          </p:cNvPr>
          <p:cNvSpPr txBox="1"/>
          <p:nvPr/>
        </p:nvSpPr>
        <p:spPr>
          <a:xfrm>
            <a:off x="1204" y="4611231"/>
            <a:ext cx="9142796" cy="224676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Точка </a:t>
            </a:r>
            <a:r>
              <a:rPr lang="en-US" sz="2800" i="1" dirty="0">
                <a:solidFill>
                  <a:srgbClr val="FF0000"/>
                </a:solidFill>
              </a:rPr>
              <a:t>C</a:t>
            </a:r>
            <a:r>
              <a:rPr lang="ru-RU" sz="2800" dirty="0"/>
              <a:t>, лежащая в центре линзы на главной оптической оси, </a:t>
            </a:r>
          </a:p>
          <a:p>
            <a:pPr algn="ctr"/>
            <a:r>
              <a:rPr lang="ru-RU" sz="2800" dirty="0"/>
              <a:t>называется </a:t>
            </a:r>
            <a:r>
              <a:rPr lang="ru-RU" sz="2800" dirty="0">
                <a:solidFill>
                  <a:srgbClr val="C00000"/>
                </a:solidFill>
              </a:rPr>
              <a:t>оптическим центром линзы</a:t>
            </a:r>
            <a:r>
              <a:rPr lang="ru-RU" sz="2800" dirty="0"/>
              <a:t>. </a:t>
            </a:r>
          </a:p>
          <a:p>
            <a:pPr algn="ctr"/>
            <a:r>
              <a:rPr lang="ru-RU" sz="2800" b="1" dirty="0">
                <a:solidFill>
                  <a:srgbClr val="0000CC"/>
                </a:solidFill>
              </a:rPr>
              <a:t>Лучи проходящие через центр линзы не отклоняются</a:t>
            </a:r>
            <a:r>
              <a:rPr lang="en-US" sz="2800" b="1" dirty="0">
                <a:solidFill>
                  <a:srgbClr val="0000CC"/>
                </a:solidFill>
              </a:rPr>
              <a:t>!!!</a:t>
            </a:r>
            <a:r>
              <a:rPr lang="ru-RU" sz="2800" b="1" dirty="0">
                <a:solidFill>
                  <a:srgbClr val="0000CC"/>
                </a:solidFill>
              </a:rPr>
              <a:t> </a:t>
            </a:r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28800"/>
            <a:ext cx="3951734" cy="2922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483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A1FC64A3-A35B-491B-9D77-B9EC73AEE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741" y="3492426"/>
            <a:ext cx="6208518" cy="317693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45D41808-8DA1-4A53-AD61-3E1C47E692EE}"/>
              </a:ext>
            </a:extLst>
          </p:cNvPr>
          <p:cNvSpPr/>
          <p:nvPr/>
        </p:nvSpPr>
        <p:spPr>
          <a:xfrm>
            <a:off x="0" y="360040"/>
            <a:ext cx="9144000" cy="304698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00FF"/>
                </a:solidFill>
              </a:rPr>
              <a:t>Если световой луч падающий на линзу проходит через некоторую точку </a:t>
            </a:r>
            <a:r>
              <a:rPr lang="en-US" sz="3200" b="1" i="1" dirty="0">
                <a:solidFill>
                  <a:srgbClr val="0000FF"/>
                </a:solidFill>
              </a:rPr>
              <a:t>F</a:t>
            </a:r>
            <a:r>
              <a:rPr lang="en-US" sz="3200" baseline="-25000" dirty="0">
                <a:solidFill>
                  <a:srgbClr val="0000FF"/>
                </a:solidFill>
              </a:rPr>
              <a:t>1</a:t>
            </a:r>
            <a:r>
              <a:rPr lang="ru-RU" sz="3200" baseline="-25000" dirty="0">
                <a:solidFill>
                  <a:srgbClr val="0000FF"/>
                </a:solidFill>
              </a:rPr>
              <a:t> </a:t>
            </a:r>
            <a:r>
              <a:rPr lang="ru-RU" sz="3200" dirty="0">
                <a:solidFill>
                  <a:srgbClr val="0000FF"/>
                </a:solidFill>
              </a:rPr>
              <a:t>на главной оптической оси, а</a:t>
            </a:r>
            <a:r>
              <a:rPr lang="ru-RU" sz="3200" baseline="-25000" dirty="0">
                <a:solidFill>
                  <a:srgbClr val="0000FF"/>
                </a:solidFill>
              </a:rPr>
              <a:t> 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ru-RU" sz="3200" dirty="0">
                <a:solidFill>
                  <a:srgbClr val="0000FF"/>
                </a:solidFill>
              </a:rPr>
              <a:t>выходящий из линзы луч </a:t>
            </a:r>
          </a:p>
          <a:p>
            <a:pPr algn="ctr"/>
            <a:r>
              <a:rPr lang="ru-RU" sz="3200" dirty="0"/>
              <a:t>параллелен главной оптической оси,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эта точка </a:t>
            </a:r>
            <a:r>
              <a:rPr lang="ru-RU" sz="3200" b="1" i="1" dirty="0">
                <a:solidFill>
                  <a:srgbClr val="FF0000"/>
                </a:solidFill>
              </a:rPr>
              <a:t>F</a:t>
            </a:r>
            <a:r>
              <a:rPr lang="ru-RU" sz="3200" b="1" baseline="-25000" dirty="0">
                <a:solidFill>
                  <a:srgbClr val="FF0000"/>
                </a:solidFill>
              </a:rPr>
              <a:t>1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называется</a:t>
            </a:r>
            <a:r>
              <a:rPr lang="ru-RU" sz="3200" dirty="0">
                <a:solidFill>
                  <a:srgbClr val="FF0000"/>
                </a:solidFill>
              </a:rPr>
              <a:t> </a:t>
            </a:r>
            <a:r>
              <a:rPr lang="ru-RU" sz="3200" b="1" dirty="0">
                <a:solidFill>
                  <a:srgbClr val="FF0000"/>
                </a:solidFill>
              </a:rPr>
              <a:t>передним фокусом линзы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59306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EDB2A23-F433-414D-A0FC-D24A47C2CC47}"/>
              </a:ext>
            </a:extLst>
          </p:cNvPr>
          <p:cNvSpPr/>
          <p:nvPr/>
        </p:nvSpPr>
        <p:spPr>
          <a:xfrm>
            <a:off x="0" y="310004"/>
            <a:ext cx="9144000" cy="304698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00FF"/>
                </a:solidFill>
              </a:rPr>
              <a:t>Если падающий на линзу световой луч параллелен главной оптической оси, а выходящий из линзы луч проходит через некоторую точку </a:t>
            </a:r>
            <a:r>
              <a:rPr lang="ru-RU" sz="3200" b="1" i="1" dirty="0">
                <a:solidFill>
                  <a:srgbClr val="0000FF"/>
                </a:solidFill>
              </a:rPr>
              <a:t>F</a:t>
            </a:r>
            <a:r>
              <a:rPr lang="ru-RU" sz="3200" b="1" baseline="-25000" dirty="0">
                <a:solidFill>
                  <a:srgbClr val="0000FF"/>
                </a:solidFill>
              </a:rPr>
              <a:t>2 </a:t>
            </a:r>
            <a:r>
              <a:rPr lang="ru-RU" sz="3200" dirty="0">
                <a:solidFill>
                  <a:srgbClr val="0000FF"/>
                </a:solidFill>
              </a:rPr>
              <a:t>на главной оптической оси,  эта точка называется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задним фокусом </a:t>
            </a:r>
            <a:r>
              <a:rPr lang="ru-RU" sz="3200" b="1" i="1" dirty="0">
                <a:solidFill>
                  <a:srgbClr val="FF0000"/>
                </a:solidFill>
              </a:rPr>
              <a:t>F</a:t>
            </a:r>
            <a:r>
              <a:rPr lang="ru-RU" sz="3200" b="1" baseline="-25000" dirty="0">
                <a:solidFill>
                  <a:srgbClr val="FF0000"/>
                </a:solidFill>
              </a:rPr>
              <a:t>2 </a:t>
            </a:r>
            <a:r>
              <a:rPr lang="ru-RU" sz="3200" b="1" dirty="0">
                <a:solidFill>
                  <a:srgbClr val="FF0000"/>
                </a:solidFill>
              </a:rPr>
              <a:t>линзы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0764B24-971A-4215-BE98-0F13C9039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3429000"/>
            <a:ext cx="6266904" cy="317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1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ACA306E-2774-413E-A081-61EBC7563EE8}"/>
              </a:ext>
            </a:extLst>
          </p:cNvPr>
          <p:cNvSpPr/>
          <p:nvPr/>
        </p:nvSpPr>
        <p:spPr>
          <a:xfrm>
            <a:off x="19059" y="4365104"/>
            <a:ext cx="9144000" cy="181588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Фокальную плоскость, проходящую через точку </a:t>
            </a:r>
            <a:r>
              <a:rPr lang="ru-RU" sz="2800" i="1" dirty="0"/>
              <a:t>F</a:t>
            </a:r>
            <a:r>
              <a:rPr lang="ru-RU" sz="2800" dirty="0"/>
              <a:t>1, называют </a:t>
            </a:r>
            <a:r>
              <a:rPr lang="ru-RU" sz="2800" b="1" dirty="0">
                <a:solidFill>
                  <a:srgbClr val="FF0000"/>
                </a:solidFill>
              </a:rPr>
              <a:t>передней фокальной плоскостью</a:t>
            </a:r>
            <a:r>
              <a:rPr lang="ru-RU" sz="2800" dirty="0"/>
              <a:t>, </a:t>
            </a:r>
            <a:endParaRPr lang="en-US" sz="2800" dirty="0"/>
          </a:p>
          <a:p>
            <a:pPr algn="ctr"/>
            <a:r>
              <a:rPr lang="ru-RU" sz="2800" dirty="0"/>
              <a:t>а фокальную плоскость, проходящую через точку F2, </a:t>
            </a:r>
            <a:r>
              <a:rPr lang="ru-RU" sz="2800"/>
              <a:t>называют </a:t>
            </a:r>
            <a:r>
              <a:rPr lang="ru-RU" sz="2800" b="1">
                <a:solidFill>
                  <a:srgbClr val="FF0000"/>
                </a:solidFill>
              </a:rPr>
              <a:t>задней </a:t>
            </a:r>
            <a:r>
              <a:rPr lang="ru-RU" sz="2800" b="1" dirty="0">
                <a:solidFill>
                  <a:srgbClr val="FF0000"/>
                </a:solidFill>
              </a:rPr>
              <a:t>фокальной плоскостью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3E26332-FFA8-4DE7-AA29-603B43B9CB84}"/>
              </a:ext>
            </a:extLst>
          </p:cNvPr>
          <p:cNvSpPr txBox="1"/>
          <p:nvPr/>
        </p:nvSpPr>
        <p:spPr>
          <a:xfrm>
            <a:off x="0" y="-75649"/>
            <a:ext cx="9144001" cy="156966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Плоскость, перпендикулярная главной оптической оси и проходящая через фокус линзы, называется </a:t>
            </a:r>
            <a:r>
              <a:rPr lang="ru-RU" sz="3200" b="1" dirty="0"/>
              <a:t>фокальной плоскостью</a:t>
            </a:r>
            <a:r>
              <a:rPr lang="ru-RU" sz="3200" dirty="0"/>
              <a:t>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580DC45-B9F4-4116-BB04-5D00519E7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1558980"/>
            <a:ext cx="4536504" cy="268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5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35D5C9E7-B092-4048-A1BA-267530706C7D}"/>
              </a:ext>
            </a:extLst>
          </p:cNvPr>
          <p:cNvSpPr/>
          <p:nvPr/>
        </p:nvSpPr>
        <p:spPr>
          <a:xfrm>
            <a:off x="0" y="0"/>
            <a:ext cx="9144000" cy="181588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2800" b="1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Если ось пучка падающих на линзу параллельных лучей направлена под углом к главной оптической оси, то после преломления в линзе пучок будет фокусироваться в одной из точек </a:t>
            </a:r>
            <a:r>
              <a:rPr lang="en-US" sz="2800" b="1" i="1" dirty="0">
                <a:solidFill>
                  <a:srgbClr val="0000CC"/>
                </a:solidFill>
                <a:ea typeface="Calibri" panose="020F0502020204030204" pitchFamily="34" charset="0"/>
              </a:rPr>
              <a:t>f</a:t>
            </a:r>
            <a:r>
              <a:rPr lang="en-US" sz="2800" b="1" baseline="-25000" dirty="0">
                <a:solidFill>
                  <a:srgbClr val="0000CC"/>
                </a:solidFill>
                <a:ea typeface="Calibri" panose="020F0502020204030204" pitchFamily="34" charset="0"/>
              </a:rPr>
              <a:t>2</a:t>
            </a:r>
            <a:r>
              <a:rPr lang="en-US" sz="2800" b="1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00C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задней фокальной плоскости. 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357CCD40-416A-48E3-AC75-8FFAEF560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1916832"/>
            <a:ext cx="4210050" cy="2581275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959C3E84-2B2F-4382-A4E0-1C8C19E7D432}"/>
              </a:ext>
            </a:extLst>
          </p:cNvPr>
          <p:cNvSpPr/>
          <p:nvPr/>
        </p:nvSpPr>
        <p:spPr>
          <a:xfrm>
            <a:off x="0" y="4599057"/>
            <a:ext cx="9144000" cy="224676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ea typeface="Calibri" panose="020F0502020204030204" pitchFamily="34" charset="0"/>
              </a:rPr>
              <a:t>Для определения положения этой точки </a:t>
            </a:r>
            <a:endParaRPr lang="en-US" sz="2800" dirty="0">
              <a:ea typeface="Calibri" panose="020F0502020204030204" pitchFamily="34" charset="0"/>
            </a:endParaRPr>
          </a:p>
          <a:p>
            <a:pPr algn="ctr"/>
            <a:r>
              <a:rPr lang="ru-RU" sz="2800" dirty="0">
                <a:ea typeface="Calibri" panose="020F0502020204030204" pitchFamily="34" charset="0"/>
              </a:rPr>
              <a:t>строится ось </a:t>
            </a:r>
            <a:r>
              <a:rPr lang="en-US" sz="2800" i="1" dirty="0">
                <a:ea typeface="Calibri" panose="020F0502020204030204" pitchFamily="34" charset="0"/>
              </a:rPr>
              <a:t>aa</a:t>
            </a:r>
            <a:r>
              <a:rPr lang="en-US" sz="2800" dirty="0">
                <a:ea typeface="Calibri" panose="020F0502020204030204" pitchFamily="34" charset="0"/>
              </a:rPr>
              <a:t>’ </a:t>
            </a:r>
            <a:r>
              <a:rPr lang="ru-RU" sz="2800" dirty="0">
                <a:ea typeface="Calibri" panose="020F0502020204030204" pitchFamily="34" charset="0"/>
              </a:rPr>
              <a:t>параллельная падающему пучку и</a:t>
            </a:r>
            <a:r>
              <a:rPr lang="en-US" sz="2800" dirty="0">
                <a:ea typeface="Calibri" panose="020F0502020204030204" pitchFamily="34" charset="0"/>
              </a:rPr>
              <a:t> </a:t>
            </a:r>
            <a:r>
              <a:rPr lang="ru-RU" sz="2800" dirty="0">
                <a:ea typeface="Calibri" panose="020F0502020204030204" pitchFamily="34" charset="0"/>
              </a:rPr>
              <a:t>проходящая через центр линзы </a:t>
            </a:r>
            <a:r>
              <a:rPr lang="en-US" sz="2800" i="1" dirty="0">
                <a:solidFill>
                  <a:srgbClr val="FF0000"/>
                </a:solidFill>
                <a:ea typeface="Calibri" panose="020F0502020204030204" pitchFamily="34" charset="0"/>
              </a:rPr>
              <a:t>C</a:t>
            </a:r>
            <a:r>
              <a:rPr lang="ru-RU" sz="2800" dirty="0">
                <a:ea typeface="Calibri" panose="020F0502020204030204" pitchFamily="34" charset="0"/>
              </a:rPr>
              <a:t>. Пересечение этой оси с осью преломленного пучка и определяет положение сфокусированного пучка.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15099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7">
            <a:extLst>
              <a:ext uri="{FF2B5EF4-FFF2-40B4-BE49-F238E27FC236}">
                <a16:creationId xmlns:a16="http://schemas.microsoft.com/office/drawing/2014/main" xmlns="" id="{D2E88BD6-026E-470C-97C6-5D2364D76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28800"/>
            <a:ext cx="9144000" cy="286232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0" b="1" dirty="0">
                <a:solidFill>
                  <a:srgbClr val="0000FF"/>
                </a:solidFill>
              </a:rPr>
              <a:t>Основные аберрации </a:t>
            </a:r>
            <a:r>
              <a:rPr lang="ru-RU" altLang="ru-RU" sz="6000" b="1" dirty="0"/>
              <a:t>(ошибки)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0" b="1" dirty="0">
                <a:solidFill>
                  <a:srgbClr val="0000FF"/>
                </a:solidFill>
              </a:rPr>
              <a:t>оптических линз</a:t>
            </a:r>
          </a:p>
        </p:txBody>
      </p:sp>
    </p:spTree>
    <p:extLst>
      <p:ext uri="{BB962C8B-B14F-4D97-AF65-F5344CB8AC3E}">
        <p14:creationId xmlns:p14="http://schemas.microsoft.com/office/powerpoint/2010/main" val="129951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FF524FF-20E7-4169-8EE4-72F6090C1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880" y="332656"/>
            <a:ext cx="9144000" cy="92333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 b="1" dirty="0">
                <a:solidFill>
                  <a:srgbClr val="0000FF"/>
                </a:solidFill>
              </a:rPr>
              <a:t>Сферическая аберрация</a:t>
            </a:r>
            <a:endParaRPr lang="ru-RU" altLang="ru-RU" sz="5400" dirty="0"/>
          </a:p>
        </p:txBody>
      </p:sp>
      <p:pic>
        <p:nvPicPr>
          <p:cNvPr id="3" name="Picture 35" descr="D:\2015-2016\MSU 2015-2016\Figs\Аберрации сферическая.tif">
            <a:extLst>
              <a:ext uri="{FF2B5EF4-FFF2-40B4-BE49-F238E27FC236}">
                <a16:creationId xmlns:a16="http://schemas.microsoft.com/office/drawing/2014/main" xmlns="" id="{A24A048F-2092-4400-85AD-B80AFF91F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340768"/>
            <a:ext cx="3677661" cy="15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EB7770B-3063-479B-84F6-960F0A913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345" y="3002600"/>
            <a:ext cx="9166225" cy="95410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FF0000"/>
                </a:solidFill>
              </a:rPr>
              <a:t>СХЕМА ОБРАЗОВАНИЯ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FF0000"/>
                </a:solidFill>
              </a:rPr>
              <a:t>СФЕРИЧЕСКОЙ АБЕРРАЦИИ </a:t>
            </a:r>
            <a:endParaRPr lang="ru-RU" altLang="ru-RU" sz="2800" dirty="0">
              <a:solidFill>
                <a:srgbClr val="FF0000"/>
              </a:solidFill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xmlns="" id="{DAAD919B-88D1-4947-8D16-5EE00C8F7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" y="4085275"/>
            <a:ext cx="914400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13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37227A6-A9C0-44E3-A608-D00587507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0638" y="4463241"/>
            <a:ext cx="9164638" cy="2062103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3333FF"/>
                </a:solidFill>
              </a:rPr>
              <a:t>В Х</a:t>
            </a:r>
            <a:r>
              <a:rPr lang="en-US" altLang="ru-RU" sz="2400" b="1" dirty="0">
                <a:solidFill>
                  <a:srgbClr val="3333FF"/>
                </a:solidFill>
              </a:rPr>
              <a:t>VII</a:t>
            </a:r>
            <a:r>
              <a:rPr lang="ru-RU" altLang="ru-RU" sz="2400" b="1" dirty="0">
                <a:solidFill>
                  <a:srgbClr val="3333FF"/>
                </a:solidFill>
              </a:rPr>
              <a:t> в. существовало две конкурирующие теории.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i="1" dirty="0">
                <a:solidFill>
                  <a:srgbClr val="FF0000"/>
                </a:solidFill>
              </a:rPr>
              <a:t>Исаак Ньютон</a:t>
            </a:r>
            <a:r>
              <a:rPr lang="ru-RU" altLang="ru-RU" sz="2400" b="1" dirty="0">
                <a:solidFill>
                  <a:srgbClr val="FF0000"/>
                </a:solidFill>
              </a:rPr>
              <a:t> </a:t>
            </a:r>
            <a:endParaRPr lang="en-US" altLang="ru-RU" sz="24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3333FF"/>
                </a:solidFill>
              </a:rPr>
              <a:t>считал, что свет — это поток частиц (корпускул), движение которых подчиняется законам механики.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/>
              <a:t>Это так называемая </a:t>
            </a:r>
            <a:r>
              <a:rPr lang="ru-RU" altLang="ru-RU" b="1" i="1" dirty="0"/>
              <a:t>корпускулярная теория</a:t>
            </a:r>
            <a:r>
              <a:rPr lang="ru-RU" altLang="ru-RU" b="1" dirty="0"/>
              <a:t> </a:t>
            </a:r>
            <a:endParaRPr lang="ru-RU" alt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20638" y="108372"/>
            <a:ext cx="9195595" cy="477053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Начиная с </a:t>
            </a:r>
            <a:r>
              <a:rPr lang="en-US" sz="3600" b="1" dirty="0"/>
              <a:t>I</a:t>
            </a:r>
            <a:r>
              <a:rPr lang="ru-RU" sz="3600" b="1" dirty="0"/>
              <a:t> – </a:t>
            </a:r>
            <a:r>
              <a:rPr lang="en-US" sz="3600" b="1" dirty="0"/>
              <a:t>IV </a:t>
            </a:r>
            <a:r>
              <a:rPr lang="ru-RU" sz="3600" b="1" dirty="0"/>
              <a:t>веков н.э. обсуждаются две теории</a:t>
            </a:r>
            <a:r>
              <a:rPr lang="en-US" sz="3600" b="1" dirty="0"/>
              <a:t> </a:t>
            </a:r>
            <a:endParaRPr lang="ru-RU" sz="3600" b="1" dirty="0"/>
          </a:p>
          <a:p>
            <a:pPr algn="ctr"/>
            <a:r>
              <a:rPr lang="ru-RU" sz="3600" b="1" dirty="0">
                <a:solidFill>
                  <a:srgbClr val="0000FF"/>
                </a:solidFill>
              </a:rPr>
              <a:t>о природе света</a:t>
            </a:r>
            <a:r>
              <a:rPr lang="ru-RU" sz="3600" b="1" dirty="0"/>
              <a:t>: </a:t>
            </a:r>
            <a:endParaRPr lang="en-US" sz="3600" b="1" dirty="0"/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корпускулярная и волновая</a:t>
            </a:r>
            <a:r>
              <a:rPr lang="ru-RU" sz="3600" b="1" dirty="0"/>
              <a:t>. </a:t>
            </a:r>
            <a:endParaRPr lang="en-US" sz="3600" b="1" dirty="0"/>
          </a:p>
          <a:p>
            <a:pPr algn="ctr"/>
            <a:r>
              <a:rPr lang="en-US" sz="2400" b="1" dirty="0"/>
              <a:t> </a:t>
            </a:r>
            <a:r>
              <a:rPr lang="ru-RU" sz="2400" b="1" dirty="0"/>
              <a:t>Начало корпускулярного подхода обычно связывают с </a:t>
            </a:r>
            <a:r>
              <a:rPr lang="ru-RU" sz="3200" b="1" dirty="0"/>
              <a:t>Евклидом</a:t>
            </a:r>
            <a:r>
              <a:rPr lang="ru-RU" sz="2400" b="1" dirty="0"/>
              <a:t>. </a:t>
            </a:r>
          </a:p>
          <a:p>
            <a:pPr algn="ctr"/>
            <a:r>
              <a:rPr lang="ru-RU" sz="2400" b="1" dirty="0">
                <a:solidFill>
                  <a:srgbClr val="FF9966"/>
                </a:solidFill>
              </a:rPr>
              <a:t>Основателем волнового подхода можно считать </a:t>
            </a:r>
            <a:endParaRPr lang="en-US" sz="2400" b="1" dirty="0">
              <a:solidFill>
                <a:srgbClr val="FF9966"/>
              </a:solidFill>
            </a:endParaRPr>
          </a:p>
          <a:p>
            <a:pPr algn="ctr"/>
            <a:r>
              <a:rPr lang="ru-RU" sz="3200" b="1" dirty="0">
                <a:solidFill>
                  <a:srgbClr val="FF9966"/>
                </a:solidFill>
              </a:rPr>
              <a:t>Рене Декарта</a:t>
            </a:r>
            <a:r>
              <a:rPr lang="ru-RU" sz="2400" b="1" dirty="0">
                <a:solidFill>
                  <a:srgbClr val="FF9966"/>
                </a:solidFill>
              </a:rPr>
              <a:t>, </a:t>
            </a:r>
            <a:endParaRPr lang="en-US" sz="2400" b="1" dirty="0">
              <a:solidFill>
                <a:srgbClr val="FF9966"/>
              </a:solidFill>
            </a:endParaRPr>
          </a:p>
          <a:p>
            <a:pPr algn="ctr"/>
            <a:r>
              <a:rPr lang="ru-RU" sz="2400" b="1" dirty="0">
                <a:solidFill>
                  <a:srgbClr val="FF9966"/>
                </a:solidFill>
              </a:rPr>
              <a:t>который рассматривал свет как возмущения </a:t>
            </a:r>
          </a:p>
          <a:p>
            <a:pPr algn="ctr"/>
            <a:r>
              <a:rPr lang="ru-RU" sz="2400" b="1" dirty="0">
                <a:solidFill>
                  <a:srgbClr val="FF9966"/>
                </a:solidFill>
              </a:rPr>
              <a:t>в мировой субстанции — эфире. </a:t>
            </a:r>
          </a:p>
        </p:txBody>
      </p:sp>
    </p:spTree>
    <p:extLst>
      <p:ext uri="{BB962C8B-B14F-4D97-AF65-F5344CB8AC3E}">
        <p14:creationId xmlns:p14="http://schemas.microsoft.com/office/powerpoint/2010/main" val="364796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ig 15">
            <a:extLst>
              <a:ext uri="{FF2B5EF4-FFF2-40B4-BE49-F238E27FC236}">
                <a16:creationId xmlns:a16="http://schemas.microsoft.com/office/drawing/2014/main" xmlns="" id="{04588A2F-F2A5-4127-AF96-D16C5A863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6457041" cy="5420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A6DB3A8-8F86-42E7-9460-74622C05B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704" y="5534561"/>
            <a:ext cx="9153211" cy="132343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0000FF"/>
                </a:solidFill>
              </a:rPr>
              <a:t>Типичное изображение со сферической аберрацией</a:t>
            </a:r>
            <a:endParaRPr lang="ru-RU" altLang="ru-RU" sz="4000"/>
          </a:p>
        </p:txBody>
      </p:sp>
    </p:spTree>
    <p:extLst>
      <p:ext uri="{BB962C8B-B14F-4D97-AF65-F5344CB8AC3E}">
        <p14:creationId xmlns:p14="http://schemas.microsoft.com/office/powerpoint/2010/main" val="78350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>
            <a:extLst>
              <a:ext uri="{FF2B5EF4-FFF2-40B4-BE49-F238E27FC236}">
                <a16:creationId xmlns:a16="http://schemas.microsoft.com/office/drawing/2014/main" xmlns="" id="{A2E0CB92-32DB-4A09-84EF-E99C47715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3" y="1196975"/>
            <a:ext cx="3732212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1" name="Picture 3">
            <a:extLst>
              <a:ext uri="{FF2B5EF4-FFF2-40B4-BE49-F238E27FC236}">
                <a16:creationId xmlns:a16="http://schemas.microsoft.com/office/drawing/2014/main" xmlns="" id="{C7521446-1CC1-4604-9F57-71EAC489C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3589338"/>
            <a:ext cx="4052887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1045F7F-AEE8-47B8-8912-C50D1880C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" y="6350"/>
            <a:ext cx="9137650" cy="10763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0000FF"/>
                </a:solidFill>
              </a:rPr>
              <a:t>Схема построения изображения при помощи двояковыпуклой линзы (лупа)</a:t>
            </a:r>
            <a:endParaRPr lang="ru-RU" alt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96E6CB0-C07C-45CA-B9AD-E91DACD75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0875" y="4068763"/>
            <a:ext cx="4675188" cy="23082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FF"/>
                </a:solidFill>
              </a:rPr>
              <a:t>Изображение фрагмента страницы текста.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FF"/>
                </a:solidFill>
              </a:rPr>
              <a:t>Искажения наблюдаемые на изображении страницы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FF"/>
                </a:solidFill>
              </a:rPr>
              <a:t>называются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</a:rPr>
              <a:t>сферической аберрацией </a:t>
            </a:r>
            <a:endParaRPr lang="ru-RU" altLang="ru-RU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94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xmlns="" id="{1EE3BC6B-D4FA-4E86-A08C-F2E4B23EF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4365104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xmlns="" id="{78BFE56D-351E-4766-B2B1-67741AC81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4784204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xmlns="" id="{FD48C5D7-E3E9-4384-92AB-9C3ACBB3B0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4365104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xmlns="" id="{91594C97-3BA4-44FE-AD7E-7E2C7F715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4784204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xmlns="" id="{A707F6C3-1B9E-4B85-936C-EEA9E26C8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4365104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xmlns="" id="{4DC5E3EB-0CB7-4214-8B23-A6DE948AF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4784204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xmlns="" id="{53952E8E-DBE2-4DBB-A036-64FDCDD225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4365104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9" name="Rectangle 15">
            <a:extLst>
              <a:ext uri="{FF2B5EF4-FFF2-40B4-BE49-F238E27FC236}">
                <a16:creationId xmlns:a16="http://schemas.microsoft.com/office/drawing/2014/main" xmlns="" id="{D3264C8E-4C63-4B2A-A9CC-A7EF9745F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4784204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0" name="Rectangle 17">
            <a:extLst>
              <a:ext uri="{FF2B5EF4-FFF2-40B4-BE49-F238E27FC236}">
                <a16:creationId xmlns:a16="http://schemas.microsoft.com/office/drawing/2014/main" xmlns="" id="{B9E6A6F6-F019-48D5-8A72-E691C6844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4365104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xmlns="" id="{C6915B7C-2ED2-4E1D-9485-2CAE100092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4784204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xmlns="" id="{3C19AF18-4B95-4682-9ECF-65F5F1AC8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4365104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3" name="Rectangle 21">
            <a:extLst>
              <a:ext uri="{FF2B5EF4-FFF2-40B4-BE49-F238E27FC236}">
                <a16:creationId xmlns:a16="http://schemas.microsoft.com/office/drawing/2014/main" xmlns="" id="{79E1DE8C-9F0D-4B79-B7BA-4FF389BF9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4784204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4" name="Rectangle 23">
            <a:extLst>
              <a:ext uri="{FF2B5EF4-FFF2-40B4-BE49-F238E27FC236}">
                <a16:creationId xmlns:a16="http://schemas.microsoft.com/office/drawing/2014/main" xmlns="" id="{8E24C1BF-6C3B-4F88-9004-BB8AD3B9A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4365104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5" name="Rectangle 24">
            <a:extLst>
              <a:ext uri="{FF2B5EF4-FFF2-40B4-BE49-F238E27FC236}">
                <a16:creationId xmlns:a16="http://schemas.microsoft.com/office/drawing/2014/main" xmlns="" id="{4F1F7F59-2009-4F75-89F4-FAD13F568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4784204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6" name="Rectangle 26">
            <a:extLst>
              <a:ext uri="{FF2B5EF4-FFF2-40B4-BE49-F238E27FC236}">
                <a16:creationId xmlns:a16="http://schemas.microsoft.com/office/drawing/2014/main" xmlns="" id="{43A705FF-CA12-4EEC-B41D-E94F77B8C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4365104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7" name="Rectangle 27">
            <a:extLst>
              <a:ext uri="{FF2B5EF4-FFF2-40B4-BE49-F238E27FC236}">
                <a16:creationId xmlns:a16="http://schemas.microsoft.com/office/drawing/2014/main" xmlns="" id="{461FFC64-0EAD-4B24-8AB4-31A8C954FB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4784204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8" name="Rectangle 29">
            <a:extLst>
              <a:ext uri="{FF2B5EF4-FFF2-40B4-BE49-F238E27FC236}">
                <a16:creationId xmlns:a16="http://schemas.microsoft.com/office/drawing/2014/main" xmlns="" id="{E23E0AE9-602C-4BC0-B52F-10B9D44D69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4365104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9" name="Rectangle 30">
            <a:extLst>
              <a:ext uri="{FF2B5EF4-FFF2-40B4-BE49-F238E27FC236}">
                <a16:creationId xmlns:a16="http://schemas.microsoft.com/office/drawing/2014/main" xmlns="" id="{3FFD695C-4D3E-4AC8-B6F4-A8001C4E3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4784204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20" name="Rectangle 32">
            <a:extLst>
              <a:ext uri="{FF2B5EF4-FFF2-40B4-BE49-F238E27FC236}">
                <a16:creationId xmlns:a16="http://schemas.microsoft.com/office/drawing/2014/main" xmlns="" id="{D4681845-3B6C-461D-A119-13FE923C40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4365104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21" name="Rectangle 33">
            <a:extLst>
              <a:ext uri="{FF2B5EF4-FFF2-40B4-BE49-F238E27FC236}">
                <a16:creationId xmlns:a16="http://schemas.microsoft.com/office/drawing/2014/main" xmlns="" id="{3686BA9D-0426-47E6-9DD1-6747EA4E7D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4784204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22" name="Picture 36" descr="D:\2015-2016\MSU 2015-2016\Figs\Аберрации хроматическая.tif">
            <a:extLst>
              <a:ext uri="{FF2B5EF4-FFF2-40B4-BE49-F238E27FC236}">
                <a16:creationId xmlns:a16="http://schemas.microsoft.com/office/drawing/2014/main" xmlns="" id="{12E052FC-1D14-461B-ABC7-73F8959FC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039" y="1793668"/>
            <a:ext cx="3668713" cy="166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">
            <a:extLst>
              <a:ext uri="{FF2B5EF4-FFF2-40B4-BE49-F238E27FC236}">
                <a16:creationId xmlns:a16="http://schemas.microsoft.com/office/drawing/2014/main" xmlns="" id="{485D1BE2-BFD4-452C-9EA7-A0E8846CE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75432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 b="1" dirty="0">
                <a:solidFill>
                  <a:srgbClr val="0000FF"/>
                </a:solidFill>
              </a:rPr>
              <a:t>Хроматическая аберрация</a:t>
            </a:r>
            <a:endParaRPr lang="ru-RU" altLang="ru-RU" sz="5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6CD692F-6EB6-4BB3-B94F-675594F45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6" y="3541881"/>
            <a:ext cx="9144000" cy="95410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00CC"/>
                </a:solidFill>
              </a:rPr>
              <a:t>Механизм возникновения хроматической аберрации</a:t>
            </a:r>
          </a:p>
        </p:txBody>
      </p:sp>
      <p:pic>
        <p:nvPicPr>
          <p:cNvPr id="25" name="Picture 8" descr="H:\Хроматическая аберрация.tif">
            <a:extLst>
              <a:ext uri="{FF2B5EF4-FFF2-40B4-BE49-F238E27FC236}">
                <a16:creationId xmlns:a16="http://schemas.microsoft.com/office/drawing/2014/main" xmlns="" id="{A1501F98-956C-4A99-AEAC-50327598D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3" y="4606338"/>
            <a:ext cx="4504286" cy="225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9" descr="H:\Хром.аб.tif">
            <a:extLst>
              <a:ext uri="{FF2B5EF4-FFF2-40B4-BE49-F238E27FC236}">
                <a16:creationId xmlns:a16="http://schemas.microsoft.com/office/drawing/2014/main" xmlns="" id="{D2718DA6-E120-4BB3-ADE1-7C00E04F4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600" y="4606338"/>
            <a:ext cx="4108400" cy="225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110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2015-2016\MSU 2015-2016\Figs\Коррекция хром.аберрации 2.tif">
            <a:extLst>
              <a:ext uri="{FF2B5EF4-FFF2-40B4-BE49-F238E27FC236}">
                <a16:creationId xmlns:a16="http://schemas.microsoft.com/office/drawing/2014/main" xmlns="" id="{D1FDE914-79C4-4BFD-8A87-66AA99845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5852"/>
            <a:ext cx="6084168" cy="314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D:\2015-2016\MSU 2015-2016\Figs\Коррекция хром.аберрации.tif">
            <a:extLst>
              <a:ext uri="{FF2B5EF4-FFF2-40B4-BE49-F238E27FC236}">
                <a16:creationId xmlns:a16="http://schemas.microsoft.com/office/drawing/2014/main" xmlns="" id="{6D6555CA-B450-41FD-BBF0-1E319535C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1" y="2155852"/>
            <a:ext cx="2771800" cy="314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E9AE443-A16D-435A-93DC-9A22C6E5E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60983"/>
            <a:ext cx="9144000" cy="10779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0000CC"/>
                </a:solidFill>
              </a:rPr>
              <a:t>Возможные способы коррекции хроматической</a:t>
            </a:r>
            <a:r>
              <a:rPr lang="en-US" altLang="ru-RU" b="1">
                <a:solidFill>
                  <a:srgbClr val="0000CC"/>
                </a:solidFill>
              </a:rPr>
              <a:t> </a:t>
            </a:r>
            <a:r>
              <a:rPr lang="ru-RU" altLang="ru-RU" b="1">
                <a:solidFill>
                  <a:srgbClr val="0000CC"/>
                </a:solidFill>
              </a:rPr>
              <a:t>аберрации</a:t>
            </a:r>
          </a:p>
        </p:txBody>
      </p:sp>
    </p:spTree>
    <p:extLst>
      <p:ext uri="{BB962C8B-B14F-4D97-AF65-F5344CB8AC3E}">
        <p14:creationId xmlns:p14="http://schemas.microsoft.com/office/powerpoint/2010/main" val="198757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5C9E932-AE4D-43B6-A4C7-BF93C4759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04" y="1200523"/>
            <a:ext cx="8100392" cy="3987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7F7DA87-5D94-40F0-9866-3E8D202B0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2411"/>
            <a:ext cx="9144000" cy="92333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 b="1" dirty="0">
                <a:solidFill>
                  <a:srgbClr val="0000FF"/>
                </a:solidFill>
              </a:rPr>
              <a:t>Астигматизм</a:t>
            </a:r>
            <a:endParaRPr lang="ru-RU" altLang="ru-RU" sz="5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73A228E-D6D6-4D70-B150-FC3DBE703726}"/>
              </a:ext>
            </a:extLst>
          </p:cNvPr>
          <p:cNvSpPr txBox="1"/>
          <p:nvPr/>
        </p:nvSpPr>
        <p:spPr>
          <a:xfrm>
            <a:off x="21043" y="5345921"/>
            <a:ext cx="9144000" cy="132343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C – </a:t>
            </a:r>
            <a:r>
              <a:rPr lang="ru-RU" sz="2000" dirty="0">
                <a:solidFill>
                  <a:srgbClr val="FF0000"/>
                </a:solidFill>
              </a:rPr>
              <a:t>оптический центр линзы </a:t>
            </a:r>
            <a:r>
              <a:rPr lang="en-US" sz="2000" dirty="0">
                <a:solidFill>
                  <a:srgbClr val="FF0000"/>
                </a:solidFill>
              </a:rPr>
              <a:t>(</a:t>
            </a:r>
            <a:r>
              <a:rPr lang="ru-RU" sz="2000" dirty="0">
                <a:solidFill>
                  <a:srgbClr val="FF0000"/>
                </a:solidFill>
              </a:rPr>
              <a:t>линза расположена в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ru-RU" sz="2000" dirty="0">
                <a:solidFill>
                  <a:srgbClr val="FF0000"/>
                </a:solidFill>
              </a:rPr>
              <a:t>плоскости </a:t>
            </a:r>
            <a:r>
              <a:rPr lang="en-US" sz="2000" dirty="0">
                <a:solidFill>
                  <a:srgbClr val="FF0000"/>
                </a:solidFill>
              </a:rPr>
              <a:t>XY)</a:t>
            </a:r>
            <a:r>
              <a:rPr lang="ru-RU" sz="2000" dirty="0"/>
              <a:t>;</a:t>
            </a:r>
            <a:r>
              <a:rPr lang="en-US" sz="2000" dirty="0"/>
              <a:t> </a:t>
            </a:r>
            <a:endParaRPr lang="ru-RU" sz="2000" dirty="0"/>
          </a:p>
          <a:p>
            <a:pPr algn="ctr"/>
            <a:r>
              <a:rPr lang="en-US" sz="2000" dirty="0"/>
              <a:t>I – </a:t>
            </a:r>
            <a:r>
              <a:rPr lang="ru-RU" sz="2000" dirty="0"/>
              <a:t>источник лучей; </a:t>
            </a:r>
          </a:p>
          <a:p>
            <a:pPr algn="ctr"/>
            <a:r>
              <a:rPr lang="ru-RU" sz="2000" dirty="0"/>
              <a:t> </a:t>
            </a:r>
            <a:r>
              <a:rPr lang="ru-RU" sz="2000" dirty="0">
                <a:solidFill>
                  <a:srgbClr val="3905BB"/>
                </a:solidFill>
              </a:rPr>
              <a:t>Лучи идущие в плоскости </a:t>
            </a:r>
            <a:r>
              <a:rPr lang="en-US" sz="2000" dirty="0">
                <a:solidFill>
                  <a:srgbClr val="3905BB"/>
                </a:solidFill>
              </a:rPr>
              <a:t>XY</a:t>
            </a:r>
            <a:r>
              <a:rPr lang="ru-RU" sz="2000" dirty="0">
                <a:solidFill>
                  <a:srgbClr val="3905BB"/>
                </a:solidFill>
              </a:rPr>
              <a:t>; </a:t>
            </a:r>
            <a:r>
              <a:rPr lang="en-US" sz="2000" dirty="0">
                <a:solidFill>
                  <a:srgbClr val="0000FF"/>
                </a:solidFill>
              </a:rPr>
              <a:t>f</a:t>
            </a:r>
            <a:r>
              <a:rPr lang="en-US" sz="2000" baseline="-25000" dirty="0">
                <a:solidFill>
                  <a:srgbClr val="0000FF"/>
                </a:solidFill>
              </a:rPr>
              <a:t>1</a:t>
            </a:r>
            <a:r>
              <a:rPr lang="en-US" sz="2000" dirty="0">
                <a:solidFill>
                  <a:srgbClr val="0000FF"/>
                </a:solidFill>
              </a:rPr>
              <a:t> – </a:t>
            </a:r>
            <a:r>
              <a:rPr lang="ru-RU" sz="2000" dirty="0">
                <a:solidFill>
                  <a:srgbClr val="0000FF"/>
                </a:solidFill>
              </a:rPr>
              <a:t>фокусировка лучей в плоскости </a:t>
            </a:r>
            <a:r>
              <a:rPr lang="en-US" sz="2000" dirty="0">
                <a:solidFill>
                  <a:srgbClr val="0000FF"/>
                </a:solidFill>
              </a:rPr>
              <a:t>XY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ctr"/>
            <a:r>
              <a:rPr lang="ru-RU" sz="2000" dirty="0">
                <a:solidFill>
                  <a:srgbClr val="00B0F0"/>
                </a:solidFill>
              </a:rPr>
              <a:t>Лучи идущие в плоскости </a:t>
            </a:r>
            <a:r>
              <a:rPr lang="en-US" sz="2000" dirty="0">
                <a:solidFill>
                  <a:srgbClr val="00B0F0"/>
                </a:solidFill>
              </a:rPr>
              <a:t>XZ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20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f</a:t>
            </a:r>
            <a:r>
              <a:rPr lang="en-US" sz="2000" baseline="-250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2</a:t>
            </a:r>
            <a:r>
              <a:rPr lang="en-US" sz="20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 – </a:t>
            </a:r>
            <a:r>
              <a:rPr lang="ru-RU" sz="20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фокусировка лучей в плоскости </a:t>
            </a:r>
            <a:r>
              <a:rPr lang="en-US" sz="20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XZ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71327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4476B64-452F-42D9-AAA4-26106C728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5" y="1196752"/>
            <a:ext cx="8020050" cy="38195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3E068B5-B224-42B2-AD9F-DD7E4E6AE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2411"/>
            <a:ext cx="9144000" cy="92333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 b="1" dirty="0">
                <a:solidFill>
                  <a:srgbClr val="0000FF"/>
                </a:solidFill>
              </a:rPr>
              <a:t>Астигматизм</a:t>
            </a:r>
            <a:endParaRPr lang="ru-RU" altLang="ru-RU" sz="5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82576BF-6C38-4ECD-BABD-DCA50BD152F4}"/>
              </a:ext>
            </a:extLst>
          </p:cNvPr>
          <p:cNvSpPr txBox="1"/>
          <p:nvPr/>
        </p:nvSpPr>
        <p:spPr>
          <a:xfrm>
            <a:off x="21043" y="5085184"/>
            <a:ext cx="9144000" cy="132343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C – </a:t>
            </a:r>
            <a:r>
              <a:rPr lang="ru-RU" sz="2000" dirty="0">
                <a:solidFill>
                  <a:srgbClr val="FF0000"/>
                </a:solidFill>
              </a:rPr>
              <a:t>оптический центр линзы </a:t>
            </a:r>
            <a:r>
              <a:rPr lang="en-US" sz="2000" dirty="0">
                <a:solidFill>
                  <a:srgbClr val="FF0000"/>
                </a:solidFill>
              </a:rPr>
              <a:t>(</a:t>
            </a:r>
            <a:r>
              <a:rPr lang="ru-RU" sz="2000" dirty="0">
                <a:solidFill>
                  <a:srgbClr val="FF0000"/>
                </a:solidFill>
              </a:rPr>
              <a:t>линза расположена в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ru-RU" sz="2000" dirty="0">
                <a:solidFill>
                  <a:srgbClr val="FF0000"/>
                </a:solidFill>
              </a:rPr>
              <a:t>плоскости </a:t>
            </a:r>
            <a:r>
              <a:rPr lang="en-US" sz="2000" dirty="0">
                <a:solidFill>
                  <a:srgbClr val="FF0000"/>
                </a:solidFill>
              </a:rPr>
              <a:t>XY)</a:t>
            </a:r>
            <a:r>
              <a:rPr lang="ru-RU" sz="2000" dirty="0"/>
              <a:t>;</a:t>
            </a:r>
            <a:r>
              <a:rPr lang="en-US" sz="2000" dirty="0"/>
              <a:t> </a:t>
            </a:r>
            <a:endParaRPr lang="ru-RU" sz="2000" dirty="0"/>
          </a:p>
          <a:p>
            <a:pPr algn="ctr"/>
            <a:r>
              <a:rPr lang="en-US" sz="2000" dirty="0"/>
              <a:t>I – </a:t>
            </a:r>
            <a:r>
              <a:rPr lang="ru-RU" sz="2000" dirty="0"/>
              <a:t>источник лучей; </a:t>
            </a:r>
          </a:p>
          <a:p>
            <a:pPr algn="ctr"/>
            <a:r>
              <a:rPr lang="ru-RU" sz="2000" dirty="0"/>
              <a:t> </a:t>
            </a:r>
            <a:r>
              <a:rPr lang="ru-RU" sz="2000" dirty="0">
                <a:solidFill>
                  <a:srgbClr val="3905BB"/>
                </a:solidFill>
              </a:rPr>
              <a:t>Лучи идущие в плоскости </a:t>
            </a:r>
            <a:r>
              <a:rPr lang="en-US" sz="2000" dirty="0">
                <a:solidFill>
                  <a:srgbClr val="3905BB"/>
                </a:solidFill>
              </a:rPr>
              <a:t>XY</a:t>
            </a:r>
            <a:r>
              <a:rPr lang="ru-RU" sz="2000" dirty="0">
                <a:solidFill>
                  <a:srgbClr val="3905BB"/>
                </a:solidFill>
              </a:rPr>
              <a:t>; </a:t>
            </a:r>
            <a:r>
              <a:rPr lang="en-US" sz="2000" dirty="0">
                <a:solidFill>
                  <a:srgbClr val="0000FF"/>
                </a:solidFill>
              </a:rPr>
              <a:t>f</a:t>
            </a:r>
            <a:r>
              <a:rPr lang="en-US" sz="2000" baseline="-25000" dirty="0">
                <a:solidFill>
                  <a:srgbClr val="0000FF"/>
                </a:solidFill>
              </a:rPr>
              <a:t>1</a:t>
            </a:r>
            <a:r>
              <a:rPr lang="en-US" sz="2000" dirty="0">
                <a:solidFill>
                  <a:srgbClr val="0000FF"/>
                </a:solidFill>
              </a:rPr>
              <a:t> – </a:t>
            </a:r>
            <a:r>
              <a:rPr lang="ru-RU" sz="2000" dirty="0">
                <a:solidFill>
                  <a:srgbClr val="0000FF"/>
                </a:solidFill>
              </a:rPr>
              <a:t>фокусировка лучей в плоскости </a:t>
            </a:r>
            <a:r>
              <a:rPr lang="en-US" sz="2000" dirty="0">
                <a:solidFill>
                  <a:srgbClr val="0000FF"/>
                </a:solidFill>
              </a:rPr>
              <a:t>XY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ctr"/>
            <a:r>
              <a:rPr lang="ru-RU" sz="2000" dirty="0">
                <a:solidFill>
                  <a:srgbClr val="00B0F0"/>
                </a:solidFill>
              </a:rPr>
              <a:t>Лучи идущие в плоскости </a:t>
            </a:r>
            <a:r>
              <a:rPr lang="en-US" sz="2000" dirty="0">
                <a:solidFill>
                  <a:srgbClr val="00B0F0"/>
                </a:solidFill>
              </a:rPr>
              <a:t>XZ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20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f</a:t>
            </a:r>
            <a:r>
              <a:rPr lang="en-US" sz="2000" baseline="-250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2</a:t>
            </a:r>
            <a:r>
              <a:rPr lang="en-US" sz="20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 – </a:t>
            </a:r>
            <a:r>
              <a:rPr lang="ru-RU" sz="20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фокусировка лучей в плоскости </a:t>
            </a:r>
            <a:r>
              <a:rPr lang="en-US" sz="20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XZ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79072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2015-2016\MSU 2015-2016\Figs\Аберрации кома.tif">
            <a:extLst>
              <a:ext uri="{FF2B5EF4-FFF2-40B4-BE49-F238E27FC236}">
                <a16:creationId xmlns:a16="http://schemas.microsoft.com/office/drawing/2014/main" xmlns="" id="{FF2307F4-5522-4D82-8E7D-EEA69A503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" y="1961456"/>
            <a:ext cx="9155536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2">
            <a:extLst>
              <a:ext uri="{FF2B5EF4-FFF2-40B4-BE49-F238E27FC236}">
                <a16:creationId xmlns:a16="http://schemas.microsoft.com/office/drawing/2014/main" xmlns="" id="{1B61C057-0D3F-4F32-A42E-19771A91B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36712"/>
            <a:ext cx="9144000" cy="92333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 b="1" dirty="0">
                <a:solidFill>
                  <a:srgbClr val="0000FF"/>
                </a:solidFill>
              </a:rPr>
              <a:t>Аберрация типа кома</a:t>
            </a:r>
            <a:endParaRPr lang="ru-RU" altLang="ru-RU" sz="5400" dirty="0"/>
          </a:p>
        </p:txBody>
      </p:sp>
    </p:spTree>
    <p:extLst>
      <p:ext uri="{BB962C8B-B14F-4D97-AF65-F5344CB8AC3E}">
        <p14:creationId xmlns:p14="http://schemas.microsoft.com/office/powerpoint/2010/main" val="387694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xmlns="" id="{80717797-3585-4421-910B-50EE2CA54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24744"/>
            <a:ext cx="9144000" cy="175432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 b="1">
                <a:solidFill>
                  <a:srgbClr val="0000FF"/>
                </a:solidFill>
              </a:rPr>
              <a:t>Аберрация типа дисторсия</a:t>
            </a:r>
            <a:endParaRPr lang="ru-RU" altLang="ru-RU" sz="5400"/>
          </a:p>
        </p:txBody>
      </p:sp>
      <p:pic>
        <p:nvPicPr>
          <p:cNvPr id="3" name="Picture 3" descr="D:\2015-2016\MSU 2015-2016\Figs\Аберрации дисторсия.tif">
            <a:extLst>
              <a:ext uri="{FF2B5EF4-FFF2-40B4-BE49-F238E27FC236}">
                <a16:creationId xmlns:a16="http://schemas.microsoft.com/office/drawing/2014/main" xmlns="" id="{33C741BA-588D-4A62-86E8-CD5FAB818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3" y="3284984"/>
            <a:ext cx="9144000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00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107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>
            <a:extLst>
              <a:ext uri="{FF2B5EF4-FFF2-40B4-BE49-F238E27FC236}">
                <a16:creationId xmlns:a16="http://schemas.microsoft.com/office/drawing/2014/main" xmlns="" id="{38EF926B-A0C3-49BE-A5B7-DDD092A91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47813"/>
            <a:ext cx="9144000" cy="470898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0" b="1" dirty="0">
                <a:solidFill>
                  <a:srgbClr val="0000FF"/>
                </a:solidFill>
              </a:rPr>
              <a:t>Микроскопия в видимом диапазоне длин волн</a:t>
            </a:r>
            <a:r>
              <a:rPr lang="en-US" altLang="ru-RU" sz="6000" b="1" dirty="0">
                <a:solidFill>
                  <a:srgbClr val="0000FF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ru-RU" sz="6000" b="1" dirty="0">
                <a:solidFill>
                  <a:srgbClr val="0000FF"/>
                </a:solidFill>
              </a:rPr>
              <a:t>Δλ~</a:t>
            </a:r>
            <a:r>
              <a:rPr lang="ru-RU" sz="6000" b="1" dirty="0">
                <a:solidFill>
                  <a:srgbClr val="FF0000"/>
                </a:solidFill>
              </a:rPr>
              <a:t>380–730</a:t>
            </a:r>
            <a:r>
              <a:rPr lang="ru-RU" sz="6000" b="1" baseline="30000" dirty="0">
                <a:solidFill>
                  <a:srgbClr val="FF0000"/>
                </a:solidFill>
              </a:rPr>
              <a:t> </a:t>
            </a:r>
            <a:r>
              <a:rPr lang="ru-RU" sz="6000" b="1" i="1" dirty="0" err="1" smtClean="0">
                <a:solidFill>
                  <a:srgbClr val="FF0000"/>
                </a:solidFill>
              </a:rPr>
              <a:t>нм</a:t>
            </a:r>
            <a:r>
              <a:rPr lang="en-US" sz="6000" b="1" i="1" dirty="0" smtClean="0">
                <a:solidFill>
                  <a:srgbClr val="FF0000"/>
                </a:solidFill>
              </a:rPr>
              <a:t> </a:t>
            </a:r>
            <a:br>
              <a:rPr lang="en-US" sz="6000" b="1" i="1" dirty="0" smtClean="0">
                <a:solidFill>
                  <a:srgbClr val="FF0000"/>
                </a:solidFill>
              </a:rPr>
            </a:br>
            <a:r>
              <a:rPr lang="el-GR" sz="6000" b="1" i="1" dirty="0" smtClean="0">
                <a:solidFill>
                  <a:srgbClr val="0000FF"/>
                </a:solidFill>
              </a:rPr>
              <a:t>Δω</a:t>
            </a:r>
            <a:r>
              <a:rPr lang="en-US" sz="6000" b="1" i="1" dirty="0" smtClean="0">
                <a:solidFill>
                  <a:srgbClr val="0000FF"/>
                </a:solidFill>
              </a:rPr>
              <a:t>~</a:t>
            </a:r>
            <a:r>
              <a:rPr lang="ru-RU" sz="6000" b="1" dirty="0" smtClean="0">
                <a:solidFill>
                  <a:srgbClr val="FF9966"/>
                </a:solidFill>
              </a:rPr>
              <a:t>790—385</a:t>
            </a:r>
            <a:r>
              <a:rPr lang="ru-RU" sz="6000" b="1" dirty="0">
                <a:solidFill>
                  <a:srgbClr val="FF9966"/>
                </a:solidFill>
              </a:rPr>
              <a:t> ТГц</a:t>
            </a:r>
            <a:endParaRPr lang="ru-RU" altLang="ru-RU" sz="6000" b="1" dirty="0">
              <a:solidFill>
                <a:srgbClr val="FF99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6824158-9A4D-4A3F-9FF4-864990C83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" y="3047"/>
            <a:ext cx="9164638" cy="3434786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</a:rPr>
              <a:t>Английский естествоиспытатель и изобретатель</a:t>
            </a:r>
            <a:r>
              <a:rPr lang="ru-RU" altLang="ru-RU" sz="2400" b="1" i="1" dirty="0">
                <a:solidFill>
                  <a:srgbClr val="FF0000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i="1" dirty="0">
                <a:solidFill>
                  <a:srgbClr val="0000FF"/>
                </a:solidFill>
              </a:rPr>
              <a:t>Роберт Гук</a:t>
            </a:r>
            <a:r>
              <a:rPr lang="ru-RU" altLang="ru-RU" sz="2400" b="1" i="1" dirty="0">
                <a:solidFill>
                  <a:srgbClr val="FF0000"/>
                </a:solidFill>
              </a:rPr>
              <a:t> </a:t>
            </a:r>
            <a:r>
              <a:rPr lang="ru-RU" altLang="ru-RU" sz="2400" b="1" dirty="0">
                <a:solidFill>
                  <a:srgbClr val="FF0000"/>
                </a:solidFill>
              </a:rPr>
              <a:t>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</a:rPr>
              <a:t>нидерландский механик, физик, математик и астроном </a:t>
            </a:r>
            <a:r>
              <a:rPr lang="ru-RU" altLang="ru-RU" sz="2400" b="1" i="1" dirty="0">
                <a:solidFill>
                  <a:srgbClr val="0000FF"/>
                </a:solidFill>
              </a:rPr>
              <a:t>Христиан Гюйгенс</a:t>
            </a:r>
            <a:r>
              <a:rPr lang="ru-RU" altLang="ru-RU" sz="2400" b="1" dirty="0">
                <a:solidFill>
                  <a:srgbClr val="0000FF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</a:rPr>
              <a:t>полагали, что свет — это волны,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</a:rPr>
              <a:t>аналогичные механическим волнам,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</a:rPr>
              <a:t>распространяющиеся в некоторой среде —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</a:rPr>
              <a:t>мировом эфире 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ru-RU" altLang="ru-RU" sz="3600" b="1" dirty="0"/>
              <a:t>(</a:t>
            </a:r>
            <a:r>
              <a:rPr lang="ru-RU" altLang="ru-RU" sz="3600" b="1" i="1" dirty="0"/>
              <a:t>волновая теория </a:t>
            </a:r>
            <a:r>
              <a:rPr lang="ru-RU" altLang="ru-RU" sz="3600" b="1" dirty="0"/>
              <a:t>17-18 в.)</a:t>
            </a:r>
            <a:endParaRPr lang="ru-RU" altLang="ru-RU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CBE811C-16A6-4981-82CE-B1D768ADB52F}"/>
              </a:ext>
            </a:extLst>
          </p:cNvPr>
          <p:cNvSpPr txBox="1"/>
          <p:nvPr/>
        </p:nvSpPr>
        <p:spPr>
          <a:xfrm>
            <a:off x="0" y="3573016"/>
            <a:ext cx="9194800" cy="3108543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8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В </a:t>
            </a:r>
            <a:r>
              <a:rPr lang="en-US" sz="28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XIX</a:t>
            </a:r>
            <a:r>
              <a:rPr lang="ru-RU" sz="28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 в. Д.К. Максвелл, М. Фарадей, </a:t>
            </a:r>
          </a:p>
          <a:p>
            <a:pPr algn="ctr" eaLnBrk="1" hangingPunct="1">
              <a:defRPr/>
            </a:pPr>
            <a:r>
              <a:rPr lang="ru-RU" sz="28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Г. Герц, Д.Э. Хьюз </a:t>
            </a:r>
          </a:p>
          <a:p>
            <a:pPr algn="ctr" eaLnBrk="1" hangingPunct="1">
              <a:defRPr/>
            </a:pPr>
            <a:r>
              <a:rPr lang="ru-RU" sz="28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доказали, что свет — это </a:t>
            </a:r>
          </a:p>
          <a:p>
            <a:pPr algn="ctr" eaLnBrk="1" hangingPunct="1">
              <a:defRPr/>
            </a:pPr>
            <a:r>
              <a:rPr lang="ru-RU" sz="28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электромагнитные волны </a:t>
            </a:r>
            <a:endParaRPr lang="en-US" sz="2800" b="1" i="1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  <a:p>
            <a:pPr algn="ctr" eaLnBrk="1" hangingPunct="1">
              <a:defRPr/>
            </a:pPr>
            <a:r>
              <a:rPr lang="en-US" sz="28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c </a:t>
            </a:r>
            <a:r>
              <a:rPr lang="ru-RU" sz="2800" b="1" i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длиной волны в вакууме </a:t>
            </a:r>
          </a:p>
          <a:p>
            <a:pPr algn="ctr" eaLnBrk="1" hangingPunct="1">
              <a:defRPr/>
            </a:pPr>
            <a:r>
              <a:rPr lang="ru-RU" sz="2800" b="1" i="1" dirty="0">
                <a:solidFill>
                  <a:srgbClr val="0000FF"/>
                </a:solidFill>
                <a:latin typeface="Arial" charset="0"/>
              </a:rPr>
              <a:t>380—780 </a:t>
            </a:r>
            <a:r>
              <a:rPr lang="ru-RU" sz="2800" b="1" i="1" dirty="0" err="1">
                <a:solidFill>
                  <a:srgbClr val="0000FF"/>
                </a:solidFill>
                <a:latin typeface="Arial" charset="0"/>
              </a:rPr>
              <a:t>нм</a:t>
            </a:r>
            <a:r>
              <a:rPr lang="ru-RU" sz="2800" b="1" i="1" dirty="0">
                <a:solidFill>
                  <a:srgbClr val="0000FF"/>
                </a:solidFill>
                <a:latin typeface="Arial" charset="0"/>
              </a:rPr>
              <a:t> (790—385 ТГц) </a:t>
            </a:r>
          </a:p>
          <a:p>
            <a:pPr algn="ctr" eaLnBrk="1" hangingPunct="1">
              <a:defRPr/>
            </a:pPr>
            <a:r>
              <a:rPr lang="ru-RU" sz="2800" b="1" i="1" dirty="0">
                <a:solidFill>
                  <a:srgbClr val="FF0000"/>
                </a:solidFill>
                <a:latin typeface="Arial" charset="0"/>
              </a:rPr>
              <a:t>со скоростью 300 000 км</a:t>
            </a:r>
            <a:r>
              <a:rPr lang="en-US" sz="2800" b="1" i="1" dirty="0">
                <a:solidFill>
                  <a:srgbClr val="FF0000"/>
                </a:solidFill>
                <a:latin typeface="Arial" charset="0"/>
              </a:rPr>
              <a:t>/</a:t>
            </a:r>
            <a:r>
              <a:rPr lang="ru-RU" sz="2800" b="1" i="1" dirty="0">
                <a:solidFill>
                  <a:srgbClr val="FF0000"/>
                </a:solidFill>
                <a:latin typeface="Arial" charset="0"/>
              </a:rPr>
              <a:t>сек</a:t>
            </a:r>
            <a:endParaRPr lang="ru-RU" sz="2800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91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E3E3DEF-8DC5-4047-9AF8-DBA9C26B2817}"/>
              </a:ext>
            </a:extLst>
          </p:cNvPr>
          <p:cNvSpPr txBox="1"/>
          <p:nvPr/>
        </p:nvSpPr>
        <p:spPr>
          <a:xfrm>
            <a:off x="0" y="404664"/>
            <a:ext cx="9144000" cy="156966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/>
              <a:t>Формирование изображения оптической линзой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BE0506FA-74CE-48D9-9FF0-D0C58F943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0848"/>
            <a:ext cx="9144000" cy="3124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5301208"/>
            <a:ext cx="914400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</a:t>
            </a:r>
            <a:r>
              <a:rPr lang="en-US" sz="2400" baseline="-25000" dirty="0"/>
              <a:t>1</a:t>
            </a:r>
            <a:r>
              <a:rPr lang="en-US" sz="2400" dirty="0"/>
              <a:t>, F</a:t>
            </a:r>
            <a:r>
              <a:rPr lang="en-US" sz="2400" baseline="-25000" dirty="0"/>
              <a:t>2</a:t>
            </a:r>
            <a:r>
              <a:rPr lang="en-US" sz="2400" dirty="0"/>
              <a:t> – </a:t>
            </a:r>
            <a:r>
              <a:rPr lang="ru-RU" sz="2400" dirty="0"/>
              <a:t>фокусы линзы; </a:t>
            </a:r>
            <a:r>
              <a:rPr lang="en-US" sz="2400" dirty="0"/>
              <a:t>f</a:t>
            </a:r>
            <a:r>
              <a:rPr lang="en-US" sz="2400" baseline="-25000" dirty="0"/>
              <a:t>1</a:t>
            </a:r>
            <a:r>
              <a:rPr lang="en-US" sz="2400" dirty="0"/>
              <a:t>, f</a:t>
            </a:r>
            <a:r>
              <a:rPr lang="en-US" sz="2400" baseline="-25000" dirty="0"/>
              <a:t>2</a:t>
            </a:r>
            <a:r>
              <a:rPr lang="ru-RU" sz="2400" dirty="0"/>
              <a:t> – двойное фокусное расстояний</a:t>
            </a:r>
          </a:p>
        </p:txBody>
      </p:sp>
    </p:spTree>
    <p:extLst>
      <p:ext uri="{BB962C8B-B14F-4D97-AF65-F5344CB8AC3E}">
        <p14:creationId xmlns:p14="http://schemas.microsoft.com/office/powerpoint/2010/main" val="235990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AC09E7A-E164-4F6A-A77E-0456782D31CA}"/>
              </a:ext>
            </a:extLst>
          </p:cNvPr>
          <p:cNvSpPr txBox="1"/>
          <p:nvPr/>
        </p:nvSpPr>
        <p:spPr>
          <a:xfrm>
            <a:off x="0" y="1916832"/>
            <a:ext cx="9144000" cy="286232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/>
              <a:t>Микроскопия </a:t>
            </a:r>
          </a:p>
          <a:p>
            <a:pPr algn="ctr"/>
            <a:r>
              <a:rPr lang="ru-RU" sz="6000" b="1" dirty="0"/>
              <a:t>в оптическом диапазоне</a:t>
            </a:r>
          </a:p>
        </p:txBody>
      </p:sp>
    </p:spTree>
    <p:extLst>
      <p:ext uri="{BB962C8B-B14F-4D97-AF65-F5344CB8AC3E}">
        <p14:creationId xmlns:p14="http://schemas.microsoft.com/office/powerpoint/2010/main" val="4713602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Text Box 4">
            <a:extLst>
              <a:ext uri="{FF2B5EF4-FFF2-40B4-BE49-F238E27FC236}">
                <a16:creationId xmlns:a16="http://schemas.microsoft.com/office/drawing/2014/main" xmlns="" id="{680798FD-3B66-4E4A-8638-C5597A294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00808"/>
            <a:ext cx="9144000" cy="440120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 dirty="0">
                <a:solidFill>
                  <a:srgbClr val="FF0000"/>
                </a:solidFill>
              </a:rPr>
              <a:t>Считается, что первый микроскоп придумали и изготовили голландский мастер очков </a:t>
            </a:r>
            <a:r>
              <a:rPr lang="ru-RU" altLang="ru-RU" sz="4400" b="1" dirty="0" err="1">
                <a:solidFill>
                  <a:srgbClr val="0000CC"/>
                </a:solidFill>
              </a:rPr>
              <a:t>Ханс</a:t>
            </a:r>
            <a:r>
              <a:rPr lang="ru-RU" altLang="ru-RU" sz="4400" b="1" dirty="0">
                <a:solidFill>
                  <a:srgbClr val="0000CC"/>
                </a:solidFill>
              </a:rPr>
              <a:t> </a:t>
            </a:r>
            <a:r>
              <a:rPr lang="ru-RU" altLang="ru-RU" sz="4400" b="1" dirty="0" err="1">
                <a:solidFill>
                  <a:srgbClr val="0000CC"/>
                </a:solidFill>
              </a:rPr>
              <a:t>Янссен</a:t>
            </a:r>
            <a:r>
              <a:rPr lang="ru-RU" altLang="ru-RU" sz="4400" b="1" dirty="0">
                <a:solidFill>
                  <a:srgbClr val="0000CC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 dirty="0">
                <a:solidFill>
                  <a:srgbClr val="FF0000"/>
                </a:solidFill>
              </a:rPr>
              <a:t>и его сын </a:t>
            </a:r>
            <a:r>
              <a:rPr lang="ru-RU" altLang="ru-RU" sz="4400" b="1" dirty="0">
                <a:solidFill>
                  <a:srgbClr val="0000CC"/>
                </a:solidFill>
              </a:rPr>
              <a:t>Захария </a:t>
            </a:r>
            <a:r>
              <a:rPr lang="ru-RU" altLang="ru-RU" sz="4400" b="1" dirty="0" err="1">
                <a:solidFill>
                  <a:srgbClr val="0000CC"/>
                </a:solidFill>
              </a:rPr>
              <a:t>Янссен</a:t>
            </a:r>
            <a:r>
              <a:rPr lang="ru-RU" altLang="ru-RU" sz="4400" b="1" dirty="0">
                <a:solidFill>
                  <a:srgbClr val="0000CC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 dirty="0">
                <a:solidFill>
                  <a:srgbClr val="FF0000"/>
                </a:solidFill>
              </a:rPr>
              <a:t>в </a:t>
            </a:r>
            <a:r>
              <a:rPr lang="en-US" altLang="ru-RU" sz="6000" b="1" dirty="0">
                <a:solidFill>
                  <a:srgbClr val="0000FF"/>
                </a:solidFill>
              </a:rPr>
              <a:t>1590</a:t>
            </a:r>
            <a:r>
              <a:rPr lang="ru-RU" altLang="ru-RU" sz="6000" b="1" dirty="0">
                <a:solidFill>
                  <a:srgbClr val="0000FF"/>
                </a:solidFill>
              </a:rPr>
              <a:t> г. </a:t>
            </a:r>
          </a:p>
        </p:txBody>
      </p:sp>
      <p:sp>
        <p:nvSpPr>
          <p:cNvPr id="20484" name="Text Box 5">
            <a:extLst>
              <a:ext uri="{FF2B5EF4-FFF2-40B4-BE49-F238E27FC236}">
                <a16:creationId xmlns:a16="http://schemas.microsoft.com/office/drawing/2014/main" xmlns="" id="{2E371A5B-6BED-422E-98C1-3184ACE34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10799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600" b="1" dirty="0">
                <a:solidFill>
                  <a:srgbClr val="0000FF"/>
                </a:solidFill>
              </a:rPr>
              <a:t>История вопроса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 animBg="1"/>
      <p:bldP spid="2048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268760"/>
            <a:ext cx="9144000" cy="452431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altLang="ru-RU" sz="3600" b="1" dirty="0"/>
              <a:t>Галилео Галилей в </a:t>
            </a:r>
            <a:r>
              <a:rPr lang="ru-RU" altLang="ru-RU" sz="3600" b="1" dirty="0">
                <a:solidFill>
                  <a:srgbClr val="0000CC"/>
                </a:solidFill>
              </a:rPr>
              <a:t>1609 г.</a:t>
            </a:r>
            <a:r>
              <a:rPr lang="ru-RU" altLang="ru-RU" sz="3600" b="1" dirty="0"/>
              <a:t> разработал устройство получившее название «</a:t>
            </a:r>
            <a:r>
              <a:rPr lang="ru-RU" altLang="ru-RU" sz="3600" b="1" dirty="0" err="1"/>
              <a:t>оккиолино</a:t>
            </a:r>
            <a:r>
              <a:rPr lang="ru-RU" altLang="ru-RU" sz="3600" b="1" dirty="0"/>
              <a:t>» </a:t>
            </a:r>
          </a:p>
          <a:p>
            <a:pPr algn="ctr"/>
            <a:r>
              <a:rPr lang="ru-RU" altLang="ru-RU" sz="3600" b="1" dirty="0"/>
              <a:t>(составной микроскоп с выпуклой и вогнутой линзами). </a:t>
            </a:r>
          </a:p>
          <a:p>
            <a:pPr algn="ctr"/>
            <a:r>
              <a:rPr lang="ru-RU" altLang="ru-RU" sz="3600" b="1" dirty="0">
                <a:solidFill>
                  <a:srgbClr val="FF0000"/>
                </a:solidFill>
              </a:rPr>
              <a:t>Галилей представил свой микроскоп публике в Академии де </a:t>
            </a:r>
            <a:r>
              <a:rPr lang="ru-RU" altLang="ru-RU" sz="3600" b="1" dirty="0" err="1">
                <a:solidFill>
                  <a:srgbClr val="FF0000"/>
                </a:solidFill>
              </a:rPr>
              <a:t>Линчеи</a:t>
            </a:r>
            <a:r>
              <a:rPr lang="ru-RU" altLang="ru-RU" sz="3600" b="1" dirty="0">
                <a:solidFill>
                  <a:srgbClr val="FF0000"/>
                </a:solidFill>
              </a:rPr>
              <a:t>, </a:t>
            </a:r>
          </a:p>
          <a:p>
            <a:pPr algn="ctr"/>
            <a:r>
              <a:rPr lang="ru-RU" altLang="ru-RU" sz="3600" b="1" dirty="0">
                <a:solidFill>
                  <a:srgbClr val="FF0000"/>
                </a:solidFill>
              </a:rPr>
              <a:t>основанной Федерико </a:t>
            </a:r>
            <a:r>
              <a:rPr lang="ru-RU" altLang="ru-RU" sz="3600" b="1" dirty="0" err="1">
                <a:solidFill>
                  <a:srgbClr val="FF0000"/>
                </a:solidFill>
              </a:rPr>
              <a:t>Чези</a:t>
            </a:r>
            <a:r>
              <a:rPr lang="ru-RU" altLang="ru-RU" sz="3600" b="1" dirty="0">
                <a:solidFill>
                  <a:srgbClr val="FF0000"/>
                </a:solidFill>
              </a:rPr>
              <a:t> (1603)</a:t>
            </a:r>
            <a:r>
              <a:rPr lang="ru-RU" altLang="ru-RU" sz="3600" b="1" dirty="0"/>
              <a:t>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19363306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268760"/>
            <a:ext cx="9144000" cy="34163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altLang="ru-RU" sz="3600" b="1" dirty="0">
                <a:solidFill>
                  <a:srgbClr val="0000FF"/>
                </a:solidFill>
              </a:rPr>
              <a:t>Изображение трёх пчел полученное </a:t>
            </a:r>
            <a:r>
              <a:rPr lang="ru-RU" altLang="ru-RU" sz="3600" b="1" dirty="0" err="1">
                <a:solidFill>
                  <a:srgbClr val="0000FF"/>
                </a:solidFill>
              </a:rPr>
              <a:t>Франческо</a:t>
            </a:r>
            <a:r>
              <a:rPr lang="ru-RU" altLang="ru-RU" sz="3600" b="1" dirty="0">
                <a:solidFill>
                  <a:srgbClr val="0000FF"/>
                </a:solidFill>
              </a:rPr>
              <a:t> </a:t>
            </a:r>
            <a:r>
              <a:rPr lang="ru-RU" altLang="ru-RU" sz="3600" b="1" dirty="0" err="1">
                <a:solidFill>
                  <a:srgbClr val="0000FF"/>
                </a:solidFill>
              </a:rPr>
              <a:t>Стеллути</a:t>
            </a:r>
            <a:r>
              <a:rPr lang="ru-RU" altLang="ru-RU" sz="3600" b="1" dirty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ru-RU" altLang="ru-RU" sz="3600" b="1" dirty="0">
                <a:solidFill>
                  <a:srgbClr val="0000FF"/>
                </a:solidFill>
              </a:rPr>
              <a:t>было частью печати </a:t>
            </a:r>
          </a:p>
          <a:p>
            <a:pPr algn="ctr"/>
            <a:r>
              <a:rPr lang="ru-RU" altLang="ru-RU" sz="3600" b="1" dirty="0">
                <a:solidFill>
                  <a:srgbClr val="0000FF"/>
                </a:solidFill>
              </a:rPr>
              <a:t>Папы </a:t>
            </a:r>
            <a:r>
              <a:rPr lang="ru-RU" altLang="ru-RU" sz="3600" b="1" dirty="0">
                <a:solidFill>
                  <a:srgbClr val="0000FF"/>
                </a:solidFill>
                <a:hlinkClick r:id="rId2" tooltip="Урбан VIII (папа римский)"/>
              </a:rPr>
              <a:t>Урбана VIII</a:t>
            </a:r>
            <a:r>
              <a:rPr lang="ru-RU" altLang="ru-RU" sz="3600" b="1" dirty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ru-RU" altLang="ru-RU" sz="3600" b="1" dirty="0">
                <a:solidFill>
                  <a:srgbClr val="0000FF"/>
                </a:solidFill>
              </a:rPr>
              <a:t>и считается первым опубликованным микроскопическим символом</a:t>
            </a:r>
            <a:endParaRPr lang="ru-RU" sz="3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99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>
            <a:extLst>
              <a:ext uri="{FF2B5EF4-FFF2-40B4-BE49-F238E27FC236}">
                <a16:creationId xmlns:a16="http://schemas.microsoft.com/office/drawing/2014/main" xmlns="" id="{E3B073DF-0017-44FC-94F7-FE34BDB2A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31" y="1678156"/>
            <a:ext cx="9144000" cy="30469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 err="1"/>
              <a:t>Кристиан</a:t>
            </a:r>
            <a:r>
              <a:rPr lang="ru-RU" altLang="ru-RU" b="1" dirty="0"/>
              <a:t> Гюйгенс предложил простую </a:t>
            </a:r>
            <a:r>
              <a:rPr lang="ru-RU" altLang="ru-RU" b="1" dirty="0" err="1"/>
              <a:t>двулинзовую</a:t>
            </a:r>
            <a:r>
              <a:rPr lang="ru-RU" altLang="ru-RU" b="1" dirty="0"/>
              <a:t> систему окуляров (</a:t>
            </a:r>
            <a:r>
              <a:rPr lang="ru-RU" altLang="ru-RU" b="1" dirty="0">
                <a:solidFill>
                  <a:srgbClr val="0000CC"/>
                </a:solidFill>
              </a:rPr>
              <a:t>1600)</a:t>
            </a:r>
            <a:r>
              <a:rPr lang="ru-RU" altLang="ru-RU" b="1" dirty="0"/>
              <a:t>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/>
              <a:t>что стала огромным шагом вперед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/>
              <a:t>в истории развития микроскопов.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/>
              <a:t>Окуляры Гюйгенса производятся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/>
              <a:t>и по сей день</a:t>
            </a:r>
          </a:p>
        </p:txBody>
      </p:sp>
    </p:spTree>
    <p:extLst>
      <p:ext uri="{BB962C8B-B14F-4D97-AF65-F5344CB8AC3E}">
        <p14:creationId xmlns:p14="http://schemas.microsoft.com/office/powerpoint/2010/main" val="212083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052736"/>
            <a:ext cx="9144000" cy="501675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/>
              <a:t>Антон Ван Левенгук (1632-1723) первым привлек внимание биологов к микроскопии. </a:t>
            </a:r>
          </a:p>
          <a:p>
            <a:pPr algn="ctr"/>
            <a:r>
              <a:rPr lang="ru-RU" altLang="ru-RU" sz="3200" b="1" dirty="0"/>
              <a:t>Микроскопы Ван Левенгука представляли собой очень небольшие изделия с одной очень сильной линзой. </a:t>
            </a:r>
          </a:p>
          <a:p>
            <a:pPr algn="ctr"/>
            <a:r>
              <a:rPr lang="ru-RU" altLang="ru-RU" sz="3200" b="1" dirty="0"/>
              <a:t>Они были не очень удобны в использовании, однако позволяли очень детально рассматривать </a:t>
            </a:r>
          </a:p>
          <a:p>
            <a:pPr algn="ctr"/>
            <a:r>
              <a:rPr lang="ru-RU" altLang="ru-RU" sz="3200" b="1" dirty="0"/>
              <a:t>изображения объектов.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02218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IMG5">
            <a:extLst>
              <a:ext uri="{FF2B5EF4-FFF2-40B4-BE49-F238E27FC236}">
                <a16:creationId xmlns:a16="http://schemas.microsoft.com/office/drawing/2014/main" xmlns="" id="{FCFFDC6F-A0C7-447A-B287-2BAC84A9E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628800"/>
            <a:ext cx="4625975" cy="508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5">
            <a:extLst>
              <a:ext uri="{FF2B5EF4-FFF2-40B4-BE49-F238E27FC236}">
                <a16:creationId xmlns:a16="http://schemas.microsoft.com/office/drawing/2014/main" xmlns="" id="{67B214A2-ADAB-4DC2-9BF9-3E9CAF1D0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3113"/>
            <a:ext cx="4643438" cy="5191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FF"/>
                </a:solidFill>
              </a:rPr>
              <a:t>Микроскоп - 1875 год</a:t>
            </a:r>
          </a:p>
        </p:txBody>
      </p:sp>
      <p:pic>
        <p:nvPicPr>
          <p:cNvPr id="5124" name="Picture 2" descr="H:\Современный микроскоп.tif">
            <a:extLst>
              <a:ext uri="{FF2B5EF4-FFF2-40B4-BE49-F238E27FC236}">
                <a16:creationId xmlns:a16="http://schemas.microsoft.com/office/drawing/2014/main" xmlns="" id="{6BD144CA-20D5-44E0-B036-3785B82B4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628800"/>
            <a:ext cx="4427537" cy="508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Box 1">
            <a:extLst>
              <a:ext uri="{FF2B5EF4-FFF2-40B4-BE49-F238E27FC236}">
                <a16:creationId xmlns:a16="http://schemas.microsoft.com/office/drawing/2014/main" xmlns="" id="{5E44F31E-E5E5-4F1A-80B9-765FCC762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139725"/>
            <a:ext cx="4427537" cy="1385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FF"/>
                </a:solidFill>
              </a:rPr>
              <a:t>Современный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FF"/>
                </a:solidFill>
              </a:rPr>
              <a:t>настольный микроскоп</a:t>
            </a:r>
            <a:r>
              <a:rPr lang="en-US" altLang="ru-RU" sz="2800" b="1">
                <a:solidFill>
                  <a:srgbClr val="0000FF"/>
                </a:solidFill>
              </a:rPr>
              <a:t> – 2010 </a:t>
            </a:r>
            <a:r>
              <a:rPr lang="ru-RU" altLang="ru-RU" sz="2800" b="1">
                <a:solidFill>
                  <a:srgbClr val="0000FF"/>
                </a:solidFill>
              </a:rPr>
              <a:t>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nimBg="1"/>
      <p:bldP spid="5125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>
            <a:extLst>
              <a:ext uri="{FF2B5EF4-FFF2-40B4-BE49-F238E27FC236}">
                <a16:creationId xmlns:a16="http://schemas.microsoft.com/office/drawing/2014/main" xmlns="" id="{B6CED3E9-7AF1-4719-A714-9787E1FFF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2" y="1630541"/>
            <a:ext cx="9144000" cy="1323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0000FF"/>
                </a:solidFill>
              </a:rPr>
              <a:t>ОСНОВНЫЕ ХАРАКТЕРИСТИКИ ОПТИЧЕСКИХ СИСТЕМ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64A3BCC-0C9D-4B9A-BA40-4E6002D15AF5}"/>
              </a:ext>
            </a:extLst>
          </p:cNvPr>
          <p:cNvSpPr txBox="1"/>
          <p:nvPr/>
        </p:nvSpPr>
        <p:spPr>
          <a:xfrm>
            <a:off x="0" y="3717032"/>
            <a:ext cx="9144000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ru-RU" sz="3600" dirty="0"/>
              <a:t>1. Разрешение оптической системы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7AEDD8B-7264-4CFC-99E1-1B15268EF652}"/>
              </a:ext>
            </a:extLst>
          </p:cNvPr>
          <p:cNvSpPr txBox="1"/>
          <p:nvPr/>
        </p:nvSpPr>
        <p:spPr>
          <a:xfrm>
            <a:off x="0" y="4581128"/>
            <a:ext cx="9144000" cy="64633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ru-RU" sz="3600" dirty="0"/>
              <a:t>2. Увеличение оптической системы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animBg="1"/>
      <p:bldP spid="2" grpId="0" animBg="1"/>
      <p:bldP spid="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xmlns="" id="{89850628-6C3A-4783-8930-477771F0D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74812"/>
            <a:ext cx="9144000" cy="341632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 b="1" dirty="0">
                <a:solidFill>
                  <a:srgbClr val="0000CC"/>
                </a:solidFill>
              </a:rPr>
              <a:t>Разрешающая способность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 b="1" dirty="0">
                <a:solidFill>
                  <a:srgbClr val="0000CC"/>
                </a:solidFill>
              </a:rPr>
              <a:t>оптической системы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 b="1" dirty="0">
                <a:solidFill>
                  <a:srgbClr val="0000CC"/>
                </a:solidFill>
              </a:rPr>
              <a:t>(Критерий Рэлея)</a:t>
            </a:r>
          </a:p>
        </p:txBody>
      </p:sp>
    </p:spTree>
    <p:extLst>
      <p:ext uri="{BB962C8B-B14F-4D97-AF65-F5344CB8AC3E}">
        <p14:creationId xmlns:p14="http://schemas.microsoft.com/office/powerpoint/2010/main" val="262944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76225"/>
            <a:ext cx="9144000" cy="76944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Спектр электромагнитных волн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57FEE4F-4DA7-4525-AB50-BC01E0958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" y="1196752"/>
            <a:ext cx="9143187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9815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xmlns="" id="{7E93F239-86E4-4EB3-80B7-E04305DCE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12776"/>
            <a:ext cx="9144001" cy="3477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/>
              <a:t>Линейное разрешение </a:t>
            </a:r>
            <a:endParaRPr lang="en-US" altLang="ru-RU" sz="3600" b="1" dirty="0" smtClean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 smtClean="0"/>
              <a:t>оптической </a:t>
            </a:r>
            <a:r>
              <a:rPr lang="ru-RU" altLang="ru-RU" sz="3600" b="1" dirty="0"/>
              <a:t>системы это </a:t>
            </a:r>
            <a:endParaRPr lang="en-US" altLang="ru-RU" sz="3600" b="1" dirty="0" smtClean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 smtClean="0">
                <a:solidFill>
                  <a:srgbClr val="FF0000"/>
                </a:solidFill>
              </a:rPr>
              <a:t>минимальное </a:t>
            </a:r>
            <a:r>
              <a:rPr lang="ru-RU" altLang="ru-RU" sz="3600" b="1" dirty="0">
                <a:solidFill>
                  <a:srgbClr val="FF0000"/>
                </a:solidFill>
              </a:rPr>
              <a:t>расстояние </a:t>
            </a:r>
            <a:r>
              <a:rPr lang="el-GR" altLang="ru-RU" sz="4000" b="1" dirty="0">
                <a:solidFill>
                  <a:srgbClr val="FF0000"/>
                </a:solidFill>
              </a:rPr>
              <a:t>ε</a:t>
            </a:r>
            <a:r>
              <a:rPr lang="en-US" altLang="ru-RU" sz="3600" b="1" i="1" dirty="0">
                <a:solidFill>
                  <a:srgbClr val="FF0000"/>
                </a:solidFill>
              </a:rPr>
              <a:t> </a:t>
            </a:r>
            <a:endParaRPr lang="en-US" altLang="ru-RU" sz="3600" b="1" i="1" dirty="0" smtClean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 smtClean="0">
                <a:solidFill>
                  <a:srgbClr val="FF0000"/>
                </a:solidFill>
              </a:rPr>
              <a:t>между </a:t>
            </a:r>
            <a:r>
              <a:rPr lang="ru-RU" altLang="ru-RU" sz="3600" b="1" dirty="0">
                <a:solidFill>
                  <a:srgbClr val="FF0000"/>
                </a:solidFill>
              </a:rPr>
              <a:t>двумя точками объекта </a:t>
            </a:r>
            <a:r>
              <a:rPr lang="ru-RU" altLang="ru-RU" sz="3600" b="1" dirty="0">
                <a:solidFill>
                  <a:schemeClr val="bg1">
                    <a:lumMod val="75000"/>
                  </a:schemeClr>
                </a:solidFill>
              </a:rPr>
              <a:t>которые на изображении </a:t>
            </a:r>
            <a:endParaRPr lang="en-US" altLang="ru-RU" sz="36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 smtClean="0">
                <a:solidFill>
                  <a:schemeClr val="bg1">
                    <a:lumMod val="75000"/>
                  </a:schemeClr>
                </a:solidFill>
              </a:rPr>
              <a:t>видны </a:t>
            </a:r>
            <a:r>
              <a:rPr lang="ru-RU" altLang="ru-RU" sz="3600" b="1" dirty="0">
                <a:solidFill>
                  <a:schemeClr val="bg1">
                    <a:lumMod val="75000"/>
                  </a:schemeClr>
                </a:solidFill>
              </a:rPr>
              <a:t>как отдельные точки</a:t>
            </a:r>
            <a:endParaRPr lang="ru-RU" altLang="ru-RU" sz="3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0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786" y="1778663"/>
            <a:ext cx="2383447" cy="3762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8663"/>
            <a:ext cx="5343525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5613047"/>
            <a:ext cx="9144000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Если провал между максимумами  дифракционных изображений  двух точек  меньше 20% (</a:t>
            </a:r>
            <a:r>
              <a:rPr lang="el-GR" sz="2400" dirty="0"/>
              <a:t>Δ</a:t>
            </a:r>
            <a:r>
              <a:rPr lang="en-US" sz="2400" dirty="0"/>
              <a:t>I&lt;20%</a:t>
            </a:r>
            <a:r>
              <a:rPr lang="ru-RU" sz="2400" dirty="0"/>
              <a:t>)</a:t>
            </a:r>
          </a:p>
          <a:p>
            <a:pPr algn="ctr"/>
            <a:r>
              <a:rPr lang="ru-RU" sz="2400" dirty="0"/>
              <a:t>они не будут разрешаться и мы увидим их как одна точка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2231"/>
            <a:ext cx="9144000" cy="101566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rgbClr val="FF0000"/>
                </a:solidFill>
              </a:rPr>
              <a:t>Критерий Релея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1124744"/>
            <a:ext cx="914400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Рассмотрим две точки объекта</a:t>
            </a:r>
          </a:p>
        </p:txBody>
      </p:sp>
    </p:spTree>
    <p:extLst>
      <p:ext uri="{BB962C8B-B14F-4D97-AF65-F5344CB8AC3E}">
        <p14:creationId xmlns:p14="http://schemas.microsoft.com/office/powerpoint/2010/main" val="318138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16">
            <a:extLst>
              <a:ext uri="{FF2B5EF4-FFF2-40B4-BE49-F238E27FC236}">
                <a16:creationId xmlns:a16="http://schemas.microsoft.com/office/drawing/2014/main" xmlns="" id="{DDDBE949-03B7-43E6-B47C-502817F9AF04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724525" y="2606290"/>
          <a:ext cx="2836863" cy="136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23" name="Equation" r:id="rId3" imgW="876300" imgH="419100" progId="Equation.DSMT4">
                  <p:embed/>
                </p:oleObj>
              </mc:Choice>
              <mc:Fallback>
                <p:oleObj name="Equation" r:id="rId3" imgW="876300" imgH="419100" progId="Equation.DSMT4">
                  <p:embed/>
                  <p:pic>
                    <p:nvPicPr>
                      <p:cNvPr id="24578" name="Object 16">
                        <a:extLst>
                          <a:ext uri="{FF2B5EF4-FFF2-40B4-BE49-F238E27FC236}">
                            <a16:creationId xmlns:a16="http://schemas.microsoft.com/office/drawing/2014/main" xmlns="" id="{DDDBE949-03B7-43E6-B47C-502817F9AF0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525" y="2606290"/>
                        <a:ext cx="2836863" cy="13684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TextBox 2">
            <a:extLst>
              <a:ext uri="{FF2B5EF4-FFF2-40B4-BE49-F238E27FC236}">
                <a16:creationId xmlns:a16="http://schemas.microsoft.com/office/drawing/2014/main" xmlns="" id="{662FCC3A-876C-4C45-9BFF-EEB31F7F3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2656"/>
            <a:ext cx="9144001" cy="218521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/>
              <a:t>Линейное разрешение оптической системы это </a:t>
            </a:r>
            <a:r>
              <a:rPr lang="ru-RU" altLang="ru-RU" b="1" dirty="0">
                <a:solidFill>
                  <a:srgbClr val="FF0000"/>
                </a:solidFill>
              </a:rPr>
              <a:t>минимальное расстояние </a:t>
            </a:r>
            <a:r>
              <a:rPr lang="el-GR" altLang="ru-RU" sz="4000" b="1" dirty="0">
                <a:solidFill>
                  <a:srgbClr val="FF0000"/>
                </a:solidFill>
              </a:rPr>
              <a:t>ε</a:t>
            </a:r>
            <a:r>
              <a:rPr lang="en-US" altLang="ru-RU" sz="4000" b="1" i="1" dirty="0">
                <a:solidFill>
                  <a:srgbClr val="FF0000"/>
                </a:solidFill>
              </a:rPr>
              <a:t> </a:t>
            </a:r>
            <a:r>
              <a:rPr lang="ru-RU" altLang="ru-RU" b="1" dirty="0">
                <a:solidFill>
                  <a:srgbClr val="FF0000"/>
                </a:solidFill>
              </a:rPr>
              <a:t>между двумя точками объекта которые на изображении видны как отдельные точки</a:t>
            </a:r>
            <a:endParaRPr lang="ru-RU" altLang="ru-RU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925263C-7B71-43D1-BAE3-D87DA53CF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9563" y="4133465"/>
            <a:ext cx="3708400" cy="9223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ru-RU" sz="1800"/>
              <a:t>λ</a:t>
            </a:r>
            <a:r>
              <a:rPr lang="ru-RU" altLang="ru-RU" sz="1800"/>
              <a:t> – рабочая длина волны;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n</a:t>
            </a:r>
            <a:r>
              <a:rPr lang="ru-RU" altLang="ru-RU" sz="1800"/>
              <a:t> – коэффициент преломления;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ru-RU" sz="1800"/>
              <a:t>β</a:t>
            </a:r>
            <a:r>
              <a:rPr lang="ru-RU" altLang="ru-RU" sz="1800"/>
              <a:t> – угловая апертура</a:t>
            </a:r>
          </a:p>
        </p:txBody>
      </p:sp>
      <p:pic>
        <p:nvPicPr>
          <p:cNvPr id="32775" name="Picture 7">
            <a:extLst>
              <a:ext uri="{FF2B5EF4-FFF2-40B4-BE49-F238E27FC236}">
                <a16:creationId xmlns:a16="http://schemas.microsoft.com/office/drawing/2014/main" xmlns="" id="{349BCAB1-BD2F-4593-9649-82766B3EE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38" y="5232015"/>
            <a:ext cx="116205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8">
            <a:extLst>
              <a:ext uri="{FF2B5EF4-FFF2-40B4-BE49-F238E27FC236}">
                <a16:creationId xmlns:a16="http://schemas.microsoft.com/office/drawing/2014/main" xmlns="" id="{2F122D85-F113-407C-A634-355B2D989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67698"/>
            <a:ext cx="5295900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240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 animBg="1"/>
      <p:bldP spid="6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xmlns="" id="{90C1D0FB-050E-40A4-94FC-8DB32270D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624"/>
            <a:ext cx="9144000" cy="181588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0000FF"/>
                </a:solidFill>
              </a:rPr>
              <a:t>Оптическая схема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 err="1">
                <a:solidFill>
                  <a:srgbClr val="0000FF"/>
                </a:solidFill>
              </a:rPr>
              <a:t>трехлинзового</a:t>
            </a:r>
            <a:r>
              <a:rPr lang="ru-RU" altLang="ru-RU" sz="4000" b="1" dirty="0">
                <a:solidFill>
                  <a:srgbClr val="0000FF"/>
                </a:solidFill>
              </a:rPr>
              <a:t> микроскопа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dirty="0"/>
              <a:t>(для </a:t>
            </a:r>
            <a:r>
              <a:rPr lang="ru-RU" altLang="ru-RU" dirty="0" err="1"/>
              <a:t>прозрачныхобъектов</a:t>
            </a:r>
            <a:r>
              <a:rPr lang="ru-RU" altLang="ru-RU" dirty="0"/>
              <a:t>) </a:t>
            </a: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1C134FCB-2793-427F-937A-560CAF61F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8996"/>
            <a:ext cx="912495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0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508104" y="6023029"/>
            <a:ext cx="3230279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n&gt;&gt;1</a:t>
            </a:r>
            <a:endParaRPr lang="ru-RU" b="1" dirty="0" smtClean="0"/>
          </a:p>
          <a:p>
            <a:pPr algn="ctr"/>
            <a:r>
              <a:rPr lang="ru-RU" dirty="0" smtClean="0"/>
              <a:t>коэффициент </a:t>
            </a:r>
            <a:r>
              <a:rPr lang="ru-RU" dirty="0"/>
              <a:t>преломления</a:t>
            </a:r>
          </a:p>
        </p:txBody>
      </p:sp>
      <p:graphicFrame>
        <p:nvGraphicFramePr>
          <p:cNvPr id="2" name="Object 11">
            <a:extLst>
              <a:ext uri="{FF2B5EF4-FFF2-40B4-BE49-F238E27FC236}">
                <a16:creationId xmlns:a16="http://schemas.microsoft.com/office/drawing/2014/main" xmlns="" id="{4510C44B-66F1-4648-84B5-466327EE1E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9491657"/>
              </p:ext>
            </p:extLst>
          </p:nvPr>
        </p:nvGraphicFramePr>
        <p:xfrm>
          <a:off x="5495489" y="5166453"/>
          <a:ext cx="3242893" cy="856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30" name="Equation" r:id="rId3" imgW="748975" imgH="203112" progId="Equation.DSMT4">
                  <p:embed/>
                </p:oleObj>
              </mc:Choice>
              <mc:Fallback>
                <p:oleObj name="Equation" r:id="rId3" imgW="748975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5489" y="5166453"/>
                        <a:ext cx="3242893" cy="85657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17">
            <a:extLst>
              <a:ext uri="{FF2B5EF4-FFF2-40B4-BE49-F238E27FC236}">
                <a16:creationId xmlns:a16="http://schemas.microsoft.com/office/drawing/2014/main" xmlns="" id="{07791BA2-9C2D-43C1-8E48-93FDC1DA3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72" y="1412776"/>
            <a:ext cx="9132889" cy="181588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00CC"/>
                </a:solidFill>
              </a:rPr>
              <a:t>Линейное разрешение – минимальное расстояние между двумя точками объекта </a:t>
            </a:r>
            <a:endParaRPr lang="en-US" altLang="ru-RU" sz="2800" b="1" dirty="0" smtClean="0">
              <a:solidFill>
                <a:srgbClr val="0000CC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 smtClean="0">
                <a:solidFill>
                  <a:srgbClr val="0000CC"/>
                </a:solidFill>
              </a:rPr>
              <a:t>которые </a:t>
            </a:r>
            <a:r>
              <a:rPr lang="ru-RU" altLang="ru-RU" sz="2800" b="1" dirty="0">
                <a:solidFill>
                  <a:srgbClr val="0000CC"/>
                </a:solidFill>
              </a:rPr>
              <a:t>на изображении </a:t>
            </a:r>
            <a:endParaRPr lang="en-US" altLang="ru-RU" sz="2800" b="1" dirty="0" smtClean="0">
              <a:solidFill>
                <a:srgbClr val="0000CC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 smtClean="0">
                <a:solidFill>
                  <a:srgbClr val="0000CC"/>
                </a:solidFill>
              </a:rPr>
              <a:t>видны </a:t>
            </a:r>
            <a:r>
              <a:rPr lang="ru-RU" altLang="ru-RU" sz="2800" b="1" dirty="0">
                <a:solidFill>
                  <a:srgbClr val="0000CC"/>
                </a:solidFill>
              </a:rPr>
              <a:t>как отдельные точки. </a:t>
            </a:r>
          </a:p>
        </p:txBody>
      </p:sp>
      <p:graphicFrame>
        <p:nvGraphicFramePr>
          <p:cNvPr id="4" name="Object 12">
            <a:extLst>
              <a:ext uri="{FF2B5EF4-FFF2-40B4-BE49-F238E27FC236}">
                <a16:creationId xmlns:a16="http://schemas.microsoft.com/office/drawing/2014/main" xmlns="" id="{21F78F6D-5B45-4F93-8CE7-2F9C164D13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2678263"/>
              </p:ext>
            </p:extLst>
          </p:nvPr>
        </p:nvGraphicFramePr>
        <p:xfrm>
          <a:off x="3228731" y="3299169"/>
          <a:ext cx="2686538" cy="1442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31" name="Equation" r:id="rId5" imgW="723586" imgH="393529" progId="Equation.DSMT4">
                  <p:embed/>
                </p:oleObj>
              </mc:Choice>
              <mc:Fallback>
                <p:oleObj name="Equation" r:id="rId5" imgW="723586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8731" y="3299169"/>
                        <a:ext cx="2686538" cy="144252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25">
            <a:extLst>
              <a:ext uri="{FF2B5EF4-FFF2-40B4-BE49-F238E27FC236}">
                <a16:creationId xmlns:a16="http://schemas.microsoft.com/office/drawing/2014/main" xmlns="" id="{C8F72760-A0FB-4BFC-9A84-EAC806CCF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104" y="4803577"/>
            <a:ext cx="3230279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000" b="1" i="1" dirty="0"/>
              <a:t>A</a:t>
            </a:r>
            <a:r>
              <a:rPr lang="en-US" altLang="ru-RU" sz="2000" b="1" dirty="0"/>
              <a:t>-</a:t>
            </a:r>
            <a:r>
              <a:rPr lang="ru-RU" altLang="ru-RU" sz="2000" b="1" dirty="0"/>
              <a:t>числовая апертура</a:t>
            </a:r>
          </a:p>
        </p:txBody>
      </p:sp>
      <p:sp>
        <p:nvSpPr>
          <p:cNvPr id="7" name="Text Box 26">
            <a:extLst>
              <a:ext uri="{FF2B5EF4-FFF2-40B4-BE49-F238E27FC236}">
                <a16:creationId xmlns:a16="http://schemas.microsoft.com/office/drawing/2014/main" xmlns="" id="{35B81C2D-655C-4704-AD28-A1B3EEBE6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110" y="6299299"/>
            <a:ext cx="4860925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000" b="1" dirty="0">
                <a:latin typeface="Symbol" panose="05050102010706020507" pitchFamily="18" charset="2"/>
              </a:rPr>
              <a:t>b</a:t>
            </a:r>
            <a:r>
              <a:rPr lang="en-US" altLang="ru-RU" sz="2000" b="1" dirty="0"/>
              <a:t>-a</a:t>
            </a:r>
            <a:r>
              <a:rPr lang="ru-RU" altLang="ru-RU" sz="2000" b="1" dirty="0" err="1"/>
              <a:t>пертурный</a:t>
            </a:r>
            <a:r>
              <a:rPr lang="ru-RU" altLang="ru-RU" sz="2000" b="1" dirty="0"/>
              <a:t> угол или апертура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701EAB7-A101-46E7-A46B-FCCCED7FD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869160"/>
            <a:ext cx="1327433" cy="1355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8">
            <a:extLst>
              <a:ext uri="{FF2B5EF4-FFF2-40B4-BE49-F238E27FC236}">
                <a16:creationId xmlns:a16="http://schemas.microsoft.com/office/drawing/2014/main" xmlns="" id="{C4F57C29-A4B5-4BC4-9539-2DECBC92B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16" y="116632"/>
            <a:ext cx="9144000" cy="107721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/>
              <a:t>Видимый свет λ~0,4-0,7мкм; </a:t>
            </a:r>
            <a:endParaRPr lang="ru-RU" altLang="ru-RU" b="1" dirty="0" smtClean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 smtClean="0">
                <a:solidFill>
                  <a:srgbClr val="FF0000"/>
                </a:solidFill>
              </a:rPr>
              <a:t>Электроны </a:t>
            </a:r>
            <a:r>
              <a:rPr lang="ru-RU" altLang="ru-RU" b="1" dirty="0">
                <a:solidFill>
                  <a:srgbClr val="FF0000"/>
                </a:solidFill>
              </a:rPr>
              <a:t>с энергией ~100 </a:t>
            </a:r>
            <a:r>
              <a:rPr lang="ru-RU" altLang="ru-RU" b="1" dirty="0" err="1">
                <a:solidFill>
                  <a:srgbClr val="FF0000"/>
                </a:solidFill>
              </a:rPr>
              <a:t>kV</a:t>
            </a:r>
            <a:r>
              <a:rPr lang="ru-RU" altLang="ru-RU" b="1" dirty="0">
                <a:solidFill>
                  <a:srgbClr val="FF0000"/>
                </a:solidFill>
              </a:rPr>
              <a:t> </a:t>
            </a:r>
            <a:r>
              <a:rPr lang="en-US" altLang="ru-RU" b="1" dirty="0">
                <a:solidFill>
                  <a:srgbClr val="FF0000"/>
                </a:solidFill>
              </a:rPr>
              <a:t>λ</a:t>
            </a:r>
            <a:r>
              <a:rPr lang="ru-RU" altLang="ru-RU" b="1" dirty="0">
                <a:solidFill>
                  <a:srgbClr val="FF0000"/>
                </a:solidFill>
              </a:rPr>
              <a:t>~0,04 Å</a:t>
            </a:r>
            <a:r>
              <a:rPr lang="ru-RU" altLang="ru-RU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0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12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785C447-8127-491F-8264-29933A47B481}"/>
              </a:ext>
            </a:extLst>
          </p:cNvPr>
          <p:cNvSpPr txBox="1"/>
          <p:nvPr/>
        </p:nvSpPr>
        <p:spPr>
          <a:xfrm>
            <a:off x="0" y="116632"/>
            <a:ext cx="9144000" cy="156966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/>
              <a:t>Коэффициент увеличения оптического микроскопа</a:t>
            </a: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xmlns="" id="{749C2EFC-D082-4275-A338-11E2AA3018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3193212"/>
              </p:ext>
            </p:extLst>
          </p:nvPr>
        </p:nvGraphicFramePr>
        <p:xfrm>
          <a:off x="2938463" y="1772816"/>
          <a:ext cx="3267075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00" name="Equation" r:id="rId3" imgW="3267043" imgH="2057400" progId="Equation.DSMT4">
                  <p:embed/>
                </p:oleObj>
              </mc:Choice>
              <mc:Fallback>
                <p:oleObj name="Equation" r:id="rId3" imgW="3267043" imgH="2057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38463" y="1772816"/>
                        <a:ext cx="3267075" cy="205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5">
            <a:extLst>
              <a:ext uri="{FF2B5EF4-FFF2-40B4-BE49-F238E27FC236}">
                <a16:creationId xmlns:a16="http://schemas.microsoft.com/office/drawing/2014/main" xmlns="" id="{B5949D87-EA31-4352-BB70-846C29368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270" y="3933056"/>
            <a:ext cx="9144000" cy="156966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/>
              <a:t>Здесь </a:t>
            </a:r>
            <a:r>
              <a:rPr lang="ru-RU" altLang="ru-RU" sz="2400" b="1" i="1" dirty="0"/>
              <a:t>f</a:t>
            </a:r>
            <a:r>
              <a:rPr lang="en-US" altLang="ru-RU" sz="2400" b="1" i="1" baseline="-25000" dirty="0"/>
              <a:t>0</a:t>
            </a:r>
            <a:r>
              <a:rPr lang="ru-RU" altLang="ru-RU" sz="2400" b="1" i="1" dirty="0"/>
              <a:t>, f</a:t>
            </a:r>
            <a:r>
              <a:rPr lang="en-US" altLang="ru-RU" sz="2400" b="1" i="1" baseline="-25000" dirty="0"/>
              <a:t>e</a:t>
            </a:r>
            <a:r>
              <a:rPr lang="ru-RU" altLang="ru-RU" sz="2400" b="1" i="1" dirty="0"/>
              <a:t> </a:t>
            </a:r>
            <a:r>
              <a:rPr lang="ru-RU" altLang="ru-RU" sz="2400" b="1" dirty="0"/>
              <a:t>- фокусные расстояния объективной и окулярной линз, </a:t>
            </a:r>
            <a:endParaRPr lang="en-US" altLang="ru-RU" sz="24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ru-RU" sz="2400" b="1" dirty="0"/>
              <a:t>Δ</a:t>
            </a:r>
            <a:r>
              <a:rPr lang="ru-RU" altLang="ru-RU" sz="2400" b="1" dirty="0"/>
              <a:t> - расстояние между фокусами этих линз,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i="1" dirty="0">
                <a:solidFill>
                  <a:srgbClr val="FF0000"/>
                </a:solidFill>
              </a:rPr>
              <a:t>D </a:t>
            </a:r>
            <a:r>
              <a:rPr lang="ru-RU" altLang="ru-RU" sz="2400" b="1" dirty="0">
                <a:solidFill>
                  <a:srgbClr val="FF0000"/>
                </a:solidFill>
              </a:rPr>
              <a:t>- расстояние наилучшего зрения</a:t>
            </a:r>
            <a:r>
              <a:rPr lang="ru-RU" altLang="ru-RU" sz="2400" b="1" dirty="0"/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AA3C317-7C0B-4A58-A2BF-BEB07552E807}"/>
              </a:ext>
            </a:extLst>
          </p:cNvPr>
          <p:cNvSpPr txBox="1"/>
          <p:nvPr/>
        </p:nvSpPr>
        <p:spPr>
          <a:xfrm>
            <a:off x="5270" y="5539760"/>
            <a:ext cx="9138730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3905BB"/>
                </a:solidFill>
              </a:rPr>
              <a:t>Рассмотрим пример </a:t>
            </a:r>
          </a:p>
          <a:p>
            <a:pPr algn="ctr"/>
            <a:r>
              <a:rPr lang="ru-RU" altLang="ru-RU" sz="2400" b="1" i="1" dirty="0">
                <a:solidFill>
                  <a:srgbClr val="3905BB"/>
                </a:solidFill>
              </a:rPr>
              <a:t>f</a:t>
            </a:r>
            <a:r>
              <a:rPr lang="en-US" altLang="ru-RU" sz="2400" b="1" i="1" baseline="-25000" dirty="0">
                <a:solidFill>
                  <a:srgbClr val="3905BB"/>
                </a:solidFill>
              </a:rPr>
              <a:t>0</a:t>
            </a:r>
            <a:r>
              <a:rPr lang="ru-RU" altLang="ru-RU" sz="2400" b="1" i="1" dirty="0">
                <a:solidFill>
                  <a:srgbClr val="3905BB"/>
                </a:solidFill>
              </a:rPr>
              <a:t>=2mm, f</a:t>
            </a:r>
            <a:r>
              <a:rPr lang="en-US" altLang="ru-RU" sz="2400" b="1" i="1" baseline="-25000" dirty="0">
                <a:solidFill>
                  <a:srgbClr val="3905BB"/>
                </a:solidFill>
              </a:rPr>
              <a:t>e</a:t>
            </a:r>
            <a:r>
              <a:rPr lang="ru-RU" altLang="ru-RU" sz="2400" b="1" i="1" dirty="0">
                <a:solidFill>
                  <a:srgbClr val="3905BB"/>
                </a:solidFill>
              </a:rPr>
              <a:t>=15mm, </a:t>
            </a:r>
            <a:r>
              <a:rPr lang="el-GR" altLang="ru-RU" sz="2400" b="1" i="1" dirty="0">
                <a:solidFill>
                  <a:srgbClr val="3905BB"/>
                </a:solidFill>
              </a:rPr>
              <a:t>Δ</a:t>
            </a:r>
            <a:r>
              <a:rPr lang="ru-RU" altLang="ru-RU" sz="2400" b="1" i="1" dirty="0">
                <a:solidFill>
                  <a:srgbClr val="3905BB"/>
                </a:solidFill>
              </a:rPr>
              <a:t>=1</a:t>
            </a:r>
            <a:r>
              <a:rPr lang="en-US" altLang="ru-RU" sz="2400" b="1" i="1" dirty="0">
                <a:solidFill>
                  <a:srgbClr val="3905BB"/>
                </a:solidFill>
              </a:rPr>
              <a:t>6</a:t>
            </a:r>
            <a:r>
              <a:rPr lang="ru-RU" altLang="ru-RU" sz="2400" b="1" i="1" dirty="0">
                <a:solidFill>
                  <a:srgbClr val="3905BB"/>
                </a:solidFill>
              </a:rPr>
              <a:t>0mm,</a:t>
            </a:r>
            <a:r>
              <a:rPr lang="ru-RU" altLang="ru-RU" sz="2400" b="1" dirty="0">
                <a:solidFill>
                  <a:srgbClr val="3905BB"/>
                </a:solidFill>
              </a:rPr>
              <a:t> </a:t>
            </a:r>
            <a:r>
              <a:rPr lang="ru-RU" altLang="ru-RU" sz="2400" b="1" i="1" dirty="0">
                <a:solidFill>
                  <a:srgbClr val="3905BB"/>
                </a:solidFill>
              </a:rPr>
              <a:t>D=250mm</a:t>
            </a:r>
            <a:r>
              <a:rPr lang="ru-RU" altLang="ru-RU" sz="2400" b="1" dirty="0">
                <a:solidFill>
                  <a:srgbClr val="3905BB"/>
                </a:solidFill>
              </a:rPr>
              <a:t>, коэффициент увеличения такого микроскопа </a:t>
            </a:r>
            <a:r>
              <a:rPr lang="ru-RU" altLang="ru-RU" sz="2400" b="1" i="1" dirty="0">
                <a:solidFill>
                  <a:srgbClr val="3905BB"/>
                </a:solidFill>
              </a:rPr>
              <a:t>K=133</a:t>
            </a:r>
            <a:r>
              <a:rPr lang="en-US" altLang="ru-RU" sz="2400" b="1" i="1" dirty="0">
                <a:solidFill>
                  <a:srgbClr val="3905BB"/>
                </a:solidFill>
              </a:rPr>
              <a:t>3</a:t>
            </a:r>
            <a:r>
              <a:rPr lang="ru-RU" altLang="ru-RU" sz="2400" b="1" dirty="0">
                <a:solidFill>
                  <a:srgbClr val="3905BB"/>
                </a:solidFill>
              </a:rPr>
              <a:t>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66465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915" y="1916832"/>
            <a:ext cx="5507515" cy="494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xmlns="" id="{79849F3A-3CBE-4A81-866B-C26279EF8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484"/>
            <a:ext cx="9144000" cy="181588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0000FF"/>
                </a:solidFill>
              </a:rPr>
              <a:t>Оптическая схема металлографического микроскопа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dirty="0"/>
              <a:t>(объекты непрозрачные) </a:t>
            </a:r>
          </a:p>
        </p:txBody>
      </p:sp>
    </p:spTree>
    <p:extLst>
      <p:ext uri="{BB962C8B-B14F-4D97-AF65-F5344CB8AC3E}">
        <p14:creationId xmlns:p14="http://schemas.microsoft.com/office/powerpoint/2010/main" val="361688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>
            <a:extLst>
              <a:ext uri="{FF2B5EF4-FFF2-40B4-BE49-F238E27FC236}">
                <a16:creationId xmlns:a16="http://schemas.microsoft.com/office/drawing/2014/main" xmlns="" id="{4D7E59D9-71C3-4648-B668-EE1D90405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5838"/>
            <a:ext cx="4330700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1" name="Picture 3">
            <a:extLst>
              <a:ext uri="{FF2B5EF4-FFF2-40B4-BE49-F238E27FC236}">
                <a16:creationId xmlns:a16="http://schemas.microsoft.com/office/drawing/2014/main" xmlns="" id="{2DEC588B-6785-4A3E-8C53-BD8B20BD1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288" y="976313"/>
            <a:ext cx="4684712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0">
            <a:extLst>
              <a:ext uri="{FF2B5EF4-FFF2-40B4-BE49-F238E27FC236}">
                <a16:creationId xmlns:a16="http://schemas.microsoft.com/office/drawing/2014/main" xmlns="" id="{DCA11A58-7EF0-42C1-816C-DA87828E5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 dirty="0">
                <a:solidFill>
                  <a:srgbClr val="0000FF"/>
                </a:solidFill>
              </a:rPr>
              <a:t>Схемы освещение объекта </a:t>
            </a:r>
            <a:endParaRPr lang="ru-RU" altLang="ru-RU" sz="4400" b="1" dirty="0">
              <a:solidFill>
                <a:srgbClr val="FF0000"/>
              </a:solidFill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xmlns="" id="{B83C54E3-2A0B-4C94-BB12-6768D8A13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288" y="5599113"/>
            <a:ext cx="4684712" cy="4619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err="1">
                <a:solidFill>
                  <a:srgbClr val="FF0000"/>
                </a:solidFill>
              </a:rPr>
              <a:t>Темнопольный</a:t>
            </a:r>
            <a:r>
              <a:rPr lang="ru-RU" altLang="ru-RU" sz="2400" b="1" dirty="0">
                <a:solidFill>
                  <a:srgbClr val="FF0000"/>
                </a:solidFill>
              </a:rPr>
              <a:t> контраст </a:t>
            </a:r>
          </a:p>
        </p:txBody>
      </p:sp>
      <p:sp>
        <p:nvSpPr>
          <p:cNvPr id="34822" name="TextBox 1">
            <a:extLst>
              <a:ext uri="{FF2B5EF4-FFF2-40B4-BE49-F238E27FC236}">
                <a16:creationId xmlns:a16="http://schemas.microsoft.com/office/drawing/2014/main" xmlns="" id="{B9907B37-1611-499A-8FA4-737DFA408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33938"/>
            <a:ext cx="4330700" cy="4603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FF"/>
                </a:solidFill>
              </a:rPr>
              <a:t>прямое освещение</a:t>
            </a:r>
            <a:endParaRPr lang="ru-RU" altLang="ru-RU" sz="2400"/>
          </a:p>
        </p:txBody>
      </p:sp>
      <p:sp>
        <p:nvSpPr>
          <p:cNvPr id="34823" name="TextBox 2">
            <a:extLst>
              <a:ext uri="{FF2B5EF4-FFF2-40B4-BE49-F238E27FC236}">
                <a16:creationId xmlns:a16="http://schemas.microsoft.com/office/drawing/2014/main" xmlns="" id="{B325CF07-1AB1-4AF7-9BBC-C64586B12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288" y="4648200"/>
            <a:ext cx="4684712" cy="8318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FF"/>
                </a:solidFill>
              </a:rPr>
              <a:t>наклонное</a:t>
            </a:r>
            <a:r>
              <a:rPr lang="en-US" altLang="ru-RU" sz="2400" b="1">
                <a:solidFill>
                  <a:srgbClr val="0000FF"/>
                </a:solidFill>
              </a:rPr>
              <a:t> </a:t>
            </a:r>
            <a:r>
              <a:rPr lang="ru-RU" altLang="ru-RU" sz="2400" b="1">
                <a:solidFill>
                  <a:srgbClr val="0000FF"/>
                </a:solidFill>
              </a:rPr>
              <a:t>(косое) освещение </a:t>
            </a:r>
            <a:endParaRPr lang="ru-RU" altLang="ru-RU" sz="2400"/>
          </a:p>
        </p:txBody>
      </p:sp>
      <p:sp>
        <p:nvSpPr>
          <p:cNvPr id="34824" name="TextBox 6">
            <a:extLst>
              <a:ext uri="{FF2B5EF4-FFF2-40B4-BE49-F238E27FC236}">
                <a16:creationId xmlns:a16="http://schemas.microsoft.com/office/drawing/2014/main" xmlns="" id="{4B0B3C52-2C27-4FAC-A89F-6BE5C2FDE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99113"/>
            <a:ext cx="4330700" cy="4619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0000"/>
                </a:solidFill>
              </a:rPr>
              <a:t>Светлопольный контраст </a:t>
            </a:r>
            <a:endParaRPr lang="ru-RU" altLang="ru-RU" sz="24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34822" grpId="0" animBg="1"/>
      <p:bldP spid="34823" grpId="0" animBg="1"/>
      <p:bldP spid="34824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>
            <a:extLst>
              <a:ext uri="{FF2B5EF4-FFF2-40B4-BE49-F238E27FC236}">
                <a16:creationId xmlns:a16="http://schemas.microsoft.com/office/drawing/2014/main" xmlns="" id="{76E76E8A-BB76-4D58-85C5-062509839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8" y="4763"/>
            <a:ext cx="9144000" cy="5847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0000FF"/>
                </a:solidFill>
              </a:rPr>
              <a:t>АМПЛИТУДНЫЙ И ФАЗОВЫЙ КОНТРАСТ</a:t>
            </a:r>
          </a:p>
        </p:txBody>
      </p:sp>
      <p:graphicFrame>
        <p:nvGraphicFramePr>
          <p:cNvPr id="2" name="Object 51">
            <a:extLst>
              <a:ext uri="{FF2B5EF4-FFF2-40B4-BE49-F238E27FC236}">
                <a16:creationId xmlns:a16="http://schemas.microsoft.com/office/drawing/2014/main" xmlns="" id="{F5692872-78BD-42BC-AB59-C482C47ED8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700" y="4221163"/>
          <a:ext cx="2251075" cy="633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37" name="Equation" r:id="rId3" imgW="901309" imgH="253890" progId="Equation.DSMT4">
                  <p:embed/>
                </p:oleObj>
              </mc:Choice>
              <mc:Fallback>
                <p:oleObj name="Equation" r:id="rId3" imgW="901309" imgH="253890" progId="Equation.DSMT4">
                  <p:embed/>
                  <p:pic>
                    <p:nvPicPr>
                      <p:cNvPr id="0" name="Objec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00" y="4221163"/>
                        <a:ext cx="2251075" cy="63341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52">
            <a:extLst>
              <a:ext uri="{FF2B5EF4-FFF2-40B4-BE49-F238E27FC236}">
                <a16:creationId xmlns:a16="http://schemas.microsoft.com/office/drawing/2014/main" xmlns="" id="{118FE495-28CA-4F92-9617-34C363F0DD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0898598"/>
              </p:ext>
            </p:extLst>
          </p:nvPr>
        </p:nvGraphicFramePr>
        <p:xfrm>
          <a:off x="2589213" y="4221163"/>
          <a:ext cx="3049587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38" name="Equation" r:id="rId5" imgW="1193760" imgH="253800" progId="Equation.DSMT4">
                  <p:embed/>
                </p:oleObj>
              </mc:Choice>
              <mc:Fallback>
                <p:oleObj name="Equation" r:id="rId5" imgW="1193760" imgH="253800" progId="Equation.DSMT4">
                  <p:embed/>
                  <p:pic>
                    <p:nvPicPr>
                      <p:cNvPr id="0" name="Object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9213" y="4221163"/>
                        <a:ext cx="3049587" cy="6477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53">
            <a:extLst>
              <a:ext uri="{FF2B5EF4-FFF2-40B4-BE49-F238E27FC236}">
                <a16:creationId xmlns:a16="http://schemas.microsoft.com/office/drawing/2014/main" xmlns="" id="{5136E628-C9E8-4614-9892-B7340EA990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1109357"/>
              </p:ext>
            </p:extLst>
          </p:nvPr>
        </p:nvGraphicFramePr>
        <p:xfrm>
          <a:off x="-4883" y="6116850"/>
          <a:ext cx="4322763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39" name="Equation" r:id="rId7" imgW="1650960" imgH="279360" progId="Equation.DSMT4">
                  <p:embed/>
                </p:oleObj>
              </mc:Choice>
              <mc:Fallback>
                <p:oleObj name="Equation" r:id="rId7" imgW="1650960" imgH="279360" progId="Equation.DSMT4">
                  <p:embed/>
                  <p:pic>
                    <p:nvPicPr>
                      <p:cNvPr id="0" name="Object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883" y="6116850"/>
                        <a:ext cx="4322763" cy="7207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4">
            <a:extLst>
              <a:ext uri="{FF2B5EF4-FFF2-40B4-BE49-F238E27FC236}">
                <a16:creationId xmlns:a16="http://schemas.microsoft.com/office/drawing/2014/main" xmlns="" id="{C66F97F0-49B2-4765-93B4-2C22B8DEF4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8171471"/>
              </p:ext>
            </p:extLst>
          </p:nvPr>
        </p:nvGraphicFramePr>
        <p:xfrm>
          <a:off x="0" y="5085184"/>
          <a:ext cx="4033837" cy="722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40" name="Equation" r:id="rId9" imgW="1650960" imgH="279360" progId="Equation.DSMT4">
                  <p:embed/>
                </p:oleObj>
              </mc:Choice>
              <mc:Fallback>
                <p:oleObj name="Equation" r:id="rId9" imgW="1650960" imgH="279360" progId="Equation.DSMT4">
                  <p:embed/>
                  <p:pic>
                    <p:nvPicPr>
                      <p:cNvPr id="0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085184"/>
                        <a:ext cx="4033837" cy="72231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27" name="Picture 21">
            <a:extLst>
              <a:ext uri="{FF2B5EF4-FFF2-40B4-BE49-F238E27FC236}">
                <a16:creationId xmlns:a16="http://schemas.microsoft.com/office/drawing/2014/main" xmlns="" id="{B143BE60-900C-4DB4-9AF0-601F4AFDC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763588"/>
            <a:ext cx="3776663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22">
            <a:extLst>
              <a:ext uri="{FF2B5EF4-FFF2-40B4-BE49-F238E27FC236}">
                <a16:creationId xmlns:a16="http://schemas.microsoft.com/office/drawing/2014/main" xmlns="" id="{FBB70A60-8D37-427A-B840-C9887F8A3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768350"/>
            <a:ext cx="3740150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4299522"/>
              </p:ext>
            </p:extLst>
          </p:nvPr>
        </p:nvGraphicFramePr>
        <p:xfrm>
          <a:off x="5868144" y="4221086"/>
          <a:ext cx="3272769" cy="6480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41" name="Equation" r:id="rId13" imgW="1282680" imgH="253800" progId="Equation.DSMT4">
                  <p:embed/>
                </p:oleObj>
              </mc:Choice>
              <mc:Fallback>
                <p:oleObj name="Equation" r:id="rId13" imgW="12826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868144" y="4221086"/>
                        <a:ext cx="3272769" cy="64807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3825168"/>
              </p:ext>
            </p:extLst>
          </p:nvPr>
        </p:nvGraphicFramePr>
        <p:xfrm>
          <a:off x="4748829" y="6146824"/>
          <a:ext cx="4392488" cy="7105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42" name="Equation" r:id="rId15" imgW="1726920" imgH="279360" progId="Equation.DSMT4">
                  <p:embed/>
                </p:oleObj>
              </mc:Choice>
              <mc:Fallback>
                <p:oleObj name="Equation" r:id="rId15" imgW="172692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748829" y="6146824"/>
                        <a:ext cx="4392488" cy="71054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6998570"/>
              </p:ext>
            </p:extLst>
          </p:nvPr>
        </p:nvGraphicFramePr>
        <p:xfrm>
          <a:off x="4427757" y="5085184"/>
          <a:ext cx="4749361" cy="657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43" name="Equation" r:id="rId17" imgW="2019240" imgH="279360" progId="Equation.DSMT4">
                  <p:embed/>
                </p:oleObj>
              </mc:Choice>
              <mc:Fallback>
                <p:oleObj name="Equation" r:id="rId17" imgW="201924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427757" y="5085184"/>
                        <a:ext cx="4749361" cy="65714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4BF6FCA-1578-4261-A0A9-22BC253504E0}"/>
              </a:ext>
            </a:extLst>
          </p:cNvPr>
          <p:cNvSpPr txBox="1"/>
          <p:nvPr/>
        </p:nvSpPr>
        <p:spPr>
          <a:xfrm>
            <a:off x="0" y="1124744"/>
            <a:ext cx="9144000" cy="415498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6600" dirty="0"/>
              <a:t>Роль фазы </a:t>
            </a:r>
          </a:p>
          <a:p>
            <a:pPr algn="ctr"/>
            <a:r>
              <a:rPr lang="ru-RU" sz="6600" dirty="0"/>
              <a:t>при формировании изображения в оптических системах</a:t>
            </a:r>
          </a:p>
        </p:txBody>
      </p:sp>
    </p:spTree>
    <p:extLst>
      <p:ext uri="{BB962C8B-B14F-4D97-AF65-F5344CB8AC3E}">
        <p14:creationId xmlns:p14="http://schemas.microsoft.com/office/powerpoint/2010/main" val="16076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Прямоугольник 1">
            <a:extLst>
              <a:ext uri="{FF2B5EF4-FFF2-40B4-BE49-F238E27FC236}">
                <a16:creationId xmlns:a16="http://schemas.microsoft.com/office/drawing/2014/main" xmlns="" id="{006CC1D1-54C6-42BA-8BE5-44098ECB3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6632"/>
            <a:ext cx="9144000" cy="5842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3333FF"/>
                </a:solidFill>
              </a:rPr>
              <a:t>Спектр электромагнитных колебаний</a:t>
            </a:r>
            <a:r>
              <a:rPr lang="ru-RU" altLang="ru-RU" b="1" dirty="0"/>
              <a:t> </a:t>
            </a:r>
            <a:endParaRPr lang="en-US" altLang="ru-RU" dirty="0">
              <a:sym typeface="Symbol" panose="05050102010706020507" pitchFamily="18" charset="2"/>
            </a:endParaRPr>
          </a:p>
        </p:txBody>
      </p:sp>
      <p:pic>
        <p:nvPicPr>
          <p:cNvPr id="59395" name="Picture 2" descr="Рис">
            <a:extLst>
              <a:ext uri="{FF2B5EF4-FFF2-40B4-BE49-F238E27FC236}">
                <a16:creationId xmlns:a16="http://schemas.microsoft.com/office/drawing/2014/main" xmlns="" id="{A2067350-D58C-4D7D-A0A5-5270C94D2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638333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9924238-6310-44F8-96CD-C5F408BD5939}"/>
              </a:ext>
            </a:extLst>
          </p:cNvPr>
          <p:cNvSpPr txBox="1"/>
          <p:nvPr/>
        </p:nvSpPr>
        <p:spPr>
          <a:xfrm>
            <a:off x="6516217" y="815727"/>
            <a:ext cx="2627784" cy="369331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ru-RU" b="1" dirty="0">
                <a:solidFill>
                  <a:schemeClr val="bg1">
                    <a:lumMod val="75000"/>
                  </a:schemeClr>
                </a:solidFill>
                <a:sym typeface="Symbol" pitchFamily="18" charset="2"/>
              </a:rPr>
              <a:t></a:t>
            </a:r>
            <a:r>
              <a:rPr lang="en-US" altLang="ru-RU" b="1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altLang="ru-RU" b="1" dirty="0" err="1">
                <a:solidFill>
                  <a:schemeClr val="bg1">
                    <a:lumMod val="75000"/>
                  </a:schemeClr>
                </a:solidFill>
              </a:rPr>
              <a:t>лучи</a:t>
            </a:r>
            <a:r>
              <a:rPr lang="ru-RU" altLang="ru-RU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ru-RU" b="1" dirty="0">
                <a:solidFill>
                  <a:schemeClr val="bg1">
                    <a:lumMod val="75000"/>
                  </a:schemeClr>
                </a:solidFill>
              </a:rPr>
              <a:t>10</a:t>
            </a:r>
            <a:r>
              <a:rPr lang="en-US" altLang="ru-RU" b="1" baseline="30000" dirty="0">
                <a:solidFill>
                  <a:schemeClr val="bg1">
                    <a:lumMod val="75000"/>
                  </a:schemeClr>
                </a:solidFill>
              </a:rPr>
              <a:t>-11</a:t>
            </a:r>
            <a:r>
              <a:rPr lang="en-US" altLang="ru-RU" b="1" dirty="0">
                <a:solidFill>
                  <a:schemeClr val="bg1">
                    <a:lumMod val="75000"/>
                  </a:schemeClr>
                </a:solidFill>
              </a:rPr>
              <a:t> – 10</a:t>
            </a:r>
            <a:r>
              <a:rPr lang="en-US" altLang="ru-RU" b="1" baseline="30000" dirty="0">
                <a:solidFill>
                  <a:schemeClr val="bg1">
                    <a:lumMod val="75000"/>
                  </a:schemeClr>
                </a:solidFill>
              </a:rPr>
              <a:t>-9</a:t>
            </a:r>
            <a:r>
              <a:rPr lang="en-US" altLang="ru-RU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ru-RU" b="1" dirty="0" err="1">
                <a:solidFill>
                  <a:schemeClr val="bg1">
                    <a:lumMod val="75000"/>
                  </a:schemeClr>
                </a:solidFill>
              </a:rPr>
              <a:t>см</a:t>
            </a:r>
            <a:endParaRPr lang="ru-RU" altLang="ru-RU" b="1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endParaRPr lang="ru-RU" altLang="ru-RU" b="1" dirty="0">
              <a:solidFill>
                <a:srgbClr val="C00000"/>
              </a:solidFill>
            </a:endParaRPr>
          </a:p>
          <a:p>
            <a:pPr algn="ctr"/>
            <a:r>
              <a:rPr lang="en-US" altLang="ru-RU" b="1" dirty="0">
                <a:solidFill>
                  <a:srgbClr val="C00000"/>
                </a:solidFill>
              </a:rPr>
              <a:t>X-ray</a:t>
            </a:r>
            <a:r>
              <a:rPr lang="ru-RU" altLang="ru-RU" b="1" dirty="0">
                <a:solidFill>
                  <a:srgbClr val="C00000"/>
                </a:solidFill>
              </a:rPr>
              <a:t> </a:t>
            </a:r>
            <a:r>
              <a:rPr lang="en-US" altLang="ru-RU" b="1" dirty="0">
                <a:solidFill>
                  <a:srgbClr val="C00000"/>
                </a:solidFill>
              </a:rPr>
              <a:t>10</a:t>
            </a:r>
            <a:r>
              <a:rPr lang="en-US" altLang="ru-RU" b="1" baseline="30000" dirty="0">
                <a:solidFill>
                  <a:srgbClr val="C00000"/>
                </a:solidFill>
              </a:rPr>
              <a:t>-10</a:t>
            </a:r>
            <a:r>
              <a:rPr lang="en-US" altLang="ru-RU" b="1" dirty="0">
                <a:solidFill>
                  <a:srgbClr val="C00000"/>
                </a:solidFill>
              </a:rPr>
              <a:t> – 10</a:t>
            </a:r>
            <a:r>
              <a:rPr lang="en-US" altLang="ru-RU" b="1" baseline="30000" dirty="0">
                <a:solidFill>
                  <a:srgbClr val="C00000"/>
                </a:solidFill>
              </a:rPr>
              <a:t>-9</a:t>
            </a:r>
            <a:r>
              <a:rPr lang="en-US" altLang="ru-RU" b="1" dirty="0">
                <a:solidFill>
                  <a:srgbClr val="C00000"/>
                </a:solidFill>
              </a:rPr>
              <a:t> </a:t>
            </a:r>
            <a:r>
              <a:rPr lang="en-US" altLang="ru-RU" b="1" dirty="0" err="1">
                <a:solidFill>
                  <a:srgbClr val="C00000"/>
                </a:solidFill>
              </a:rPr>
              <a:t>см</a:t>
            </a:r>
            <a:endParaRPr lang="ru-RU" altLang="ru-RU" b="1" dirty="0">
              <a:solidFill>
                <a:srgbClr val="C00000"/>
              </a:solidFill>
            </a:endParaRPr>
          </a:p>
          <a:p>
            <a:pPr algn="ctr"/>
            <a:endParaRPr lang="ru-RU" altLang="ru-RU" b="1" dirty="0"/>
          </a:p>
          <a:p>
            <a:pPr algn="ctr"/>
            <a:r>
              <a:rPr lang="en-US" altLang="ru-RU" b="1" dirty="0" err="1"/>
              <a:t>Видимый</a:t>
            </a:r>
            <a:r>
              <a:rPr lang="en-US" altLang="ru-RU" b="1" dirty="0"/>
              <a:t> </a:t>
            </a:r>
            <a:r>
              <a:rPr lang="en-US" altLang="ru-RU" b="1" dirty="0" err="1"/>
              <a:t>свет</a:t>
            </a:r>
            <a:r>
              <a:rPr lang="en-US" altLang="ru-RU" b="1" dirty="0"/>
              <a:t> </a:t>
            </a:r>
            <a:endParaRPr lang="ru-RU" altLang="ru-RU" b="1" dirty="0"/>
          </a:p>
          <a:p>
            <a:pPr algn="ctr"/>
            <a:r>
              <a:rPr lang="en-US" altLang="ru-RU" b="1" dirty="0"/>
              <a:t>0.4 10</a:t>
            </a:r>
            <a:r>
              <a:rPr lang="en-US" altLang="ru-RU" b="1" baseline="30000" dirty="0"/>
              <a:t>-4</a:t>
            </a:r>
            <a:r>
              <a:rPr lang="en-US" altLang="ru-RU" b="1" dirty="0"/>
              <a:t> – 0.7 10</a:t>
            </a:r>
            <a:r>
              <a:rPr lang="en-US" altLang="ru-RU" b="1" baseline="30000" dirty="0"/>
              <a:t>-4</a:t>
            </a:r>
            <a:r>
              <a:rPr lang="en-US" altLang="ru-RU" b="1" dirty="0"/>
              <a:t> </a:t>
            </a:r>
            <a:r>
              <a:rPr lang="en-US" altLang="ru-RU" b="1" dirty="0" err="1"/>
              <a:t>см</a:t>
            </a:r>
            <a:endParaRPr lang="ru-RU" altLang="ru-RU" b="1" dirty="0"/>
          </a:p>
          <a:p>
            <a:pPr algn="ctr"/>
            <a:endParaRPr lang="ru-RU" altLang="ru-RU" b="1" dirty="0"/>
          </a:p>
          <a:p>
            <a:pPr algn="ctr"/>
            <a:r>
              <a:rPr lang="en-US" altLang="ru-RU" b="1" dirty="0">
                <a:solidFill>
                  <a:srgbClr val="00B050"/>
                </a:solidFill>
              </a:rPr>
              <a:t>ИК 0.7 10</a:t>
            </a:r>
            <a:r>
              <a:rPr lang="en-US" altLang="ru-RU" b="1" baseline="30000" dirty="0">
                <a:solidFill>
                  <a:srgbClr val="00B050"/>
                </a:solidFill>
              </a:rPr>
              <a:t>-4</a:t>
            </a:r>
            <a:r>
              <a:rPr lang="en-US" altLang="ru-RU" b="1" dirty="0">
                <a:solidFill>
                  <a:srgbClr val="00B050"/>
                </a:solidFill>
              </a:rPr>
              <a:t> – 0.01 </a:t>
            </a:r>
            <a:r>
              <a:rPr lang="en-US" altLang="ru-RU" b="1" dirty="0" err="1">
                <a:solidFill>
                  <a:srgbClr val="00B050"/>
                </a:solidFill>
              </a:rPr>
              <a:t>см</a:t>
            </a:r>
            <a:endParaRPr lang="ru-RU" altLang="ru-RU" b="1" dirty="0">
              <a:solidFill>
                <a:srgbClr val="00B050"/>
              </a:solidFill>
            </a:endParaRPr>
          </a:p>
          <a:p>
            <a:pPr algn="ctr"/>
            <a:r>
              <a:rPr lang="en-US" altLang="ru-RU" b="1" dirty="0">
                <a:solidFill>
                  <a:srgbClr val="00B050"/>
                </a:solidFill>
              </a:rPr>
              <a:t>УФ 10</a:t>
            </a:r>
            <a:r>
              <a:rPr lang="en-US" altLang="ru-RU" b="1" baseline="30000" dirty="0">
                <a:solidFill>
                  <a:srgbClr val="00B050"/>
                </a:solidFill>
              </a:rPr>
              <a:t>-7</a:t>
            </a:r>
            <a:r>
              <a:rPr lang="en-US" altLang="ru-RU" b="1" dirty="0">
                <a:solidFill>
                  <a:srgbClr val="00B050"/>
                </a:solidFill>
              </a:rPr>
              <a:t> – 0.4 10</a:t>
            </a:r>
            <a:r>
              <a:rPr lang="en-US" altLang="ru-RU" b="1" baseline="30000" dirty="0">
                <a:solidFill>
                  <a:srgbClr val="00B050"/>
                </a:solidFill>
              </a:rPr>
              <a:t>-4</a:t>
            </a:r>
            <a:r>
              <a:rPr lang="en-US" altLang="ru-RU" b="1" dirty="0">
                <a:solidFill>
                  <a:srgbClr val="00B050"/>
                </a:solidFill>
              </a:rPr>
              <a:t> </a:t>
            </a:r>
            <a:r>
              <a:rPr lang="en-US" altLang="ru-RU" b="1" dirty="0" err="1">
                <a:solidFill>
                  <a:srgbClr val="00B050"/>
                </a:solidFill>
              </a:rPr>
              <a:t>см</a:t>
            </a:r>
            <a:endParaRPr lang="ru-RU" altLang="ru-RU" b="1" dirty="0">
              <a:solidFill>
                <a:srgbClr val="00B050"/>
              </a:solidFill>
            </a:endParaRPr>
          </a:p>
          <a:p>
            <a:pPr algn="ctr"/>
            <a:endParaRPr lang="ru-RU" altLang="ru-RU" b="1" dirty="0"/>
          </a:p>
          <a:p>
            <a:pPr algn="ctr"/>
            <a:r>
              <a:rPr lang="en-US" altLang="ru-RU" b="1" dirty="0" err="1">
                <a:solidFill>
                  <a:srgbClr val="FFC000"/>
                </a:solidFill>
              </a:rPr>
              <a:t>Радио</a:t>
            </a:r>
            <a:r>
              <a:rPr lang="en-US" altLang="ru-RU" b="1" dirty="0">
                <a:solidFill>
                  <a:srgbClr val="FFC000"/>
                </a:solidFill>
              </a:rPr>
              <a:t> </a:t>
            </a:r>
            <a:r>
              <a:rPr lang="en-US" altLang="ru-RU" b="1" dirty="0" err="1">
                <a:solidFill>
                  <a:srgbClr val="FFC000"/>
                </a:solidFill>
              </a:rPr>
              <a:t>волны</a:t>
            </a:r>
            <a:r>
              <a:rPr lang="en-US" altLang="ru-RU" b="1" dirty="0">
                <a:solidFill>
                  <a:srgbClr val="FFC000"/>
                </a:solidFill>
              </a:rPr>
              <a:t> </a:t>
            </a:r>
            <a:endParaRPr lang="ru-RU" altLang="ru-RU" b="1" dirty="0">
              <a:solidFill>
                <a:srgbClr val="FFC000"/>
              </a:solidFill>
            </a:endParaRPr>
          </a:p>
          <a:p>
            <a:pPr algn="ctr"/>
            <a:r>
              <a:rPr lang="en-US" altLang="ru-RU" b="1" dirty="0">
                <a:solidFill>
                  <a:srgbClr val="FFC000"/>
                </a:solidFill>
              </a:rPr>
              <a:t>0.01 </a:t>
            </a:r>
            <a:r>
              <a:rPr lang="en-US" altLang="ru-RU" b="1" dirty="0" err="1">
                <a:solidFill>
                  <a:srgbClr val="FFC000"/>
                </a:solidFill>
              </a:rPr>
              <a:t>см</a:t>
            </a:r>
            <a:r>
              <a:rPr lang="en-US" altLang="ru-RU" b="1" dirty="0">
                <a:solidFill>
                  <a:srgbClr val="FFC000"/>
                </a:solidFill>
              </a:rPr>
              <a:t> – 3-4 </a:t>
            </a:r>
            <a:r>
              <a:rPr lang="en-US" altLang="ru-RU" b="1" dirty="0" err="1">
                <a:solidFill>
                  <a:srgbClr val="FFC000"/>
                </a:solidFill>
              </a:rPr>
              <a:t>км</a:t>
            </a:r>
            <a:r>
              <a:rPr lang="en-US" altLang="ru-RU" b="1" dirty="0">
                <a:solidFill>
                  <a:srgbClr val="FFC000"/>
                </a:solidFill>
              </a:rPr>
              <a:t> </a:t>
            </a:r>
            <a:endParaRPr lang="ru-RU" altLang="ru-RU" b="1" dirty="0">
              <a:solidFill>
                <a:srgbClr val="FFC000"/>
              </a:solidFill>
            </a:endParaRPr>
          </a:p>
          <a:p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2F74A6C-C114-4552-AE8C-E923D2531468}"/>
              </a:ext>
            </a:extLst>
          </p:cNvPr>
          <p:cNvSpPr txBox="1"/>
          <p:nvPr/>
        </p:nvSpPr>
        <p:spPr>
          <a:xfrm>
            <a:off x="0" y="4702910"/>
            <a:ext cx="9144000" cy="193899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FF0000"/>
                </a:solidFill>
              </a:rPr>
              <a:t>1Å=10</a:t>
            </a:r>
            <a:r>
              <a:rPr lang="ru-RU" altLang="ru-RU" sz="2400" b="1" baseline="30000" dirty="0">
                <a:solidFill>
                  <a:srgbClr val="FF0000"/>
                </a:solidFill>
              </a:rPr>
              <a:t>-10</a:t>
            </a:r>
            <a:r>
              <a:rPr lang="ru-RU" altLang="ru-RU" sz="2400" b="1" dirty="0">
                <a:solidFill>
                  <a:srgbClr val="FF0000"/>
                </a:solidFill>
              </a:rPr>
              <a:t> </a:t>
            </a:r>
            <a:r>
              <a:rPr lang="en-US" altLang="ru-RU" sz="2400" b="1" dirty="0">
                <a:solidFill>
                  <a:srgbClr val="FF0000"/>
                </a:solidFill>
              </a:rPr>
              <a:t>m</a:t>
            </a:r>
            <a:r>
              <a:rPr lang="ru-RU" altLang="ru-RU" sz="2400" dirty="0">
                <a:solidFill>
                  <a:srgbClr val="FF0000"/>
                </a:solidFill>
              </a:rPr>
              <a:t>=</a:t>
            </a:r>
            <a:r>
              <a:rPr lang="ru-RU" altLang="ru-RU" sz="2400" dirty="0">
                <a:solidFill>
                  <a:srgbClr val="AD01BF"/>
                </a:solidFill>
              </a:rPr>
              <a:t>10</a:t>
            </a:r>
            <a:r>
              <a:rPr lang="ru-RU" altLang="ru-RU" sz="2400" baseline="30000" dirty="0">
                <a:solidFill>
                  <a:srgbClr val="AD01BF"/>
                </a:solidFill>
              </a:rPr>
              <a:t>-8</a:t>
            </a:r>
            <a:r>
              <a:rPr lang="ru-RU" altLang="ru-RU" sz="2400" dirty="0">
                <a:solidFill>
                  <a:srgbClr val="AD01BF"/>
                </a:solidFill>
              </a:rPr>
              <a:t> </a:t>
            </a:r>
            <a:r>
              <a:rPr lang="en-US" altLang="ru-RU" sz="2400" dirty="0">
                <a:solidFill>
                  <a:srgbClr val="AD01BF"/>
                </a:solidFill>
              </a:rPr>
              <a:t>cm</a:t>
            </a:r>
            <a:r>
              <a:rPr lang="ru-RU" altLang="ru-RU" sz="2400" dirty="0">
                <a:solidFill>
                  <a:srgbClr val="FF0000"/>
                </a:solidFill>
              </a:rPr>
              <a:t>=10</a:t>
            </a:r>
            <a:r>
              <a:rPr lang="ru-RU" altLang="ru-RU" sz="2400" baseline="30000" dirty="0">
                <a:solidFill>
                  <a:srgbClr val="FF0000"/>
                </a:solidFill>
              </a:rPr>
              <a:t>-7</a:t>
            </a:r>
            <a:r>
              <a:rPr lang="en-US" altLang="ru-RU" sz="2400" dirty="0">
                <a:solidFill>
                  <a:srgbClr val="FF0000"/>
                </a:solidFill>
              </a:rPr>
              <a:t>mm</a:t>
            </a:r>
            <a:r>
              <a:rPr lang="ru-RU" altLang="ru-RU" sz="2400" dirty="0">
                <a:solidFill>
                  <a:srgbClr val="FF0000"/>
                </a:solidFill>
              </a:rPr>
              <a:t>=10</a:t>
            </a:r>
            <a:r>
              <a:rPr lang="ru-RU" altLang="ru-RU" sz="2400" baseline="30000" dirty="0">
                <a:solidFill>
                  <a:srgbClr val="FF0000"/>
                </a:solidFill>
              </a:rPr>
              <a:t>-4</a:t>
            </a:r>
            <a:r>
              <a:rPr lang="ru-RU" altLang="ru-RU" sz="2400" dirty="0">
                <a:solidFill>
                  <a:srgbClr val="FF0000"/>
                </a:solidFill>
              </a:rPr>
              <a:t>мкм </a:t>
            </a:r>
          </a:p>
          <a:p>
            <a:pPr algn="ctr"/>
            <a:r>
              <a:rPr lang="ru-RU" altLang="ru-RU" sz="2400" dirty="0">
                <a:solidFill>
                  <a:srgbClr val="FF0000"/>
                </a:solidFill>
              </a:rPr>
              <a:t>1м=10</a:t>
            </a:r>
            <a:r>
              <a:rPr lang="ru-RU" altLang="ru-RU" sz="2400" baseline="30000" dirty="0">
                <a:solidFill>
                  <a:srgbClr val="FF0000"/>
                </a:solidFill>
              </a:rPr>
              <a:t>2</a:t>
            </a:r>
            <a:r>
              <a:rPr lang="ru-RU" altLang="ru-RU" sz="2400" dirty="0">
                <a:solidFill>
                  <a:srgbClr val="FF0000"/>
                </a:solidFill>
              </a:rPr>
              <a:t>с</a:t>
            </a:r>
            <a:r>
              <a:rPr lang="en-US" altLang="ru-RU" sz="2400" dirty="0">
                <a:solidFill>
                  <a:srgbClr val="FF0000"/>
                </a:solidFill>
              </a:rPr>
              <a:t>m</a:t>
            </a:r>
            <a:r>
              <a:rPr lang="ru-RU" altLang="ru-RU" sz="2400" dirty="0">
                <a:solidFill>
                  <a:srgbClr val="FF0000"/>
                </a:solidFill>
              </a:rPr>
              <a:t>=10</a:t>
            </a:r>
            <a:r>
              <a:rPr lang="ru-RU" altLang="ru-RU" sz="2400" baseline="30000" dirty="0">
                <a:solidFill>
                  <a:srgbClr val="FF0000"/>
                </a:solidFill>
              </a:rPr>
              <a:t>3</a:t>
            </a:r>
            <a:r>
              <a:rPr lang="en-US" altLang="ru-RU" sz="2400" dirty="0">
                <a:solidFill>
                  <a:srgbClr val="FF0000"/>
                </a:solidFill>
              </a:rPr>
              <a:t>mm</a:t>
            </a:r>
            <a:r>
              <a:rPr lang="ru-RU" altLang="ru-RU" sz="2400" dirty="0">
                <a:solidFill>
                  <a:srgbClr val="FF0000"/>
                </a:solidFill>
              </a:rPr>
              <a:t>=10</a:t>
            </a:r>
            <a:r>
              <a:rPr lang="ru-RU" altLang="ru-RU" sz="2400" baseline="30000" dirty="0">
                <a:solidFill>
                  <a:srgbClr val="FF0000"/>
                </a:solidFill>
              </a:rPr>
              <a:t>6 </a:t>
            </a:r>
            <a:r>
              <a:rPr lang="en-US" altLang="ru-RU" sz="2400" dirty="0">
                <a:solidFill>
                  <a:srgbClr val="FF0000"/>
                </a:solidFill>
                <a:sym typeface="Symbol" pitchFamily="18" charset="2"/>
              </a:rPr>
              <a:t></a:t>
            </a:r>
            <a:r>
              <a:rPr lang="en-US" altLang="ru-RU" sz="2400" dirty="0">
                <a:solidFill>
                  <a:srgbClr val="FF0000"/>
                </a:solidFill>
              </a:rPr>
              <a:t> </a:t>
            </a:r>
            <a:r>
              <a:rPr lang="ru-RU" altLang="ru-RU" sz="2400" dirty="0">
                <a:solidFill>
                  <a:srgbClr val="FF0000"/>
                </a:solidFill>
              </a:rPr>
              <a:t>=10</a:t>
            </a:r>
            <a:r>
              <a:rPr lang="ru-RU" altLang="ru-RU" sz="2400" baseline="30000" dirty="0">
                <a:solidFill>
                  <a:srgbClr val="FF0000"/>
                </a:solidFill>
              </a:rPr>
              <a:t>9</a:t>
            </a:r>
            <a:r>
              <a:rPr lang="en-US" altLang="ru-RU" sz="2400" dirty="0">
                <a:solidFill>
                  <a:srgbClr val="FF0000"/>
                </a:solidFill>
              </a:rPr>
              <a:t>nm</a:t>
            </a:r>
            <a:r>
              <a:rPr lang="ru-RU" altLang="ru-RU" sz="2400" dirty="0">
                <a:solidFill>
                  <a:srgbClr val="FF0000"/>
                </a:solidFill>
              </a:rPr>
              <a:t>=10</a:t>
            </a:r>
            <a:r>
              <a:rPr lang="ru-RU" altLang="ru-RU" sz="2400" baseline="30000" dirty="0">
                <a:solidFill>
                  <a:srgbClr val="FF0000"/>
                </a:solidFill>
              </a:rPr>
              <a:t>10</a:t>
            </a:r>
            <a:r>
              <a:rPr lang="ru-RU" altLang="ru-RU" sz="2400" dirty="0">
                <a:solidFill>
                  <a:srgbClr val="FF0000"/>
                </a:solidFill>
              </a:rPr>
              <a:t>Å </a:t>
            </a:r>
          </a:p>
          <a:p>
            <a:pPr algn="ctr"/>
            <a:r>
              <a:rPr lang="ru-RU" altLang="ru-RU" sz="2400" dirty="0">
                <a:solidFill>
                  <a:srgbClr val="FF0000"/>
                </a:solidFill>
              </a:rPr>
              <a:t>1с</a:t>
            </a:r>
            <a:r>
              <a:rPr lang="en-US" altLang="ru-RU" sz="2400" dirty="0">
                <a:solidFill>
                  <a:srgbClr val="FF0000"/>
                </a:solidFill>
              </a:rPr>
              <a:t>m</a:t>
            </a:r>
            <a:r>
              <a:rPr lang="ru-RU" altLang="ru-RU" sz="2400" dirty="0">
                <a:solidFill>
                  <a:srgbClr val="FF0000"/>
                </a:solidFill>
              </a:rPr>
              <a:t>=10</a:t>
            </a:r>
            <a:r>
              <a:rPr lang="en-US" altLang="ru-RU" sz="2400" dirty="0">
                <a:solidFill>
                  <a:srgbClr val="FF0000"/>
                </a:solidFill>
              </a:rPr>
              <a:t>mm</a:t>
            </a:r>
            <a:r>
              <a:rPr lang="ru-RU" altLang="ru-RU" sz="2400" dirty="0">
                <a:solidFill>
                  <a:srgbClr val="FF0000"/>
                </a:solidFill>
              </a:rPr>
              <a:t>=10</a:t>
            </a:r>
            <a:r>
              <a:rPr lang="ru-RU" altLang="ru-RU" sz="2400" baseline="30000" dirty="0">
                <a:solidFill>
                  <a:srgbClr val="FF0000"/>
                </a:solidFill>
              </a:rPr>
              <a:t>4</a:t>
            </a:r>
            <a:r>
              <a:rPr lang="en-US" altLang="ru-RU" sz="2400" dirty="0">
                <a:solidFill>
                  <a:srgbClr val="FF0000"/>
                </a:solidFill>
              </a:rPr>
              <a:t>m</a:t>
            </a:r>
            <a:r>
              <a:rPr lang="ru-RU" altLang="ru-RU" sz="2400" dirty="0">
                <a:solidFill>
                  <a:srgbClr val="FF0000"/>
                </a:solidFill>
              </a:rPr>
              <a:t>к</a:t>
            </a:r>
            <a:r>
              <a:rPr lang="en-US" altLang="ru-RU" sz="2400" dirty="0">
                <a:solidFill>
                  <a:srgbClr val="FF0000"/>
                </a:solidFill>
              </a:rPr>
              <a:t>m</a:t>
            </a:r>
            <a:r>
              <a:rPr lang="ru-RU" altLang="ru-RU" sz="2400" dirty="0">
                <a:solidFill>
                  <a:srgbClr val="FF0000"/>
                </a:solidFill>
              </a:rPr>
              <a:t>=10</a:t>
            </a:r>
            <a:r>
              <a:rPr lang="ru-RU" altLang="ru-RU" sz="2400" baseline="30000" dirty="0">
                <a:solidFill>
                  <a:srgbClr val="FF0000"/>
                </a:solidFill>
              </a:rPr>
              <a:t>7</a:t>
            </a:r>
            <a:r>
              <a:rPr lang="en-US" altLang="ru-RU" sz="2400" dirty="0">
                <a:solidFill>
                  <a:srgbClr val="FF0000"/>
                </a:solidFill>
              </a:rPr>
              <a:t>nm</a:t>
            </a:r>
            <a:r>
              <a:rPr lang="ru-RU" altLang="ru-RU" sz="2400" dirty="0">
                <a:solidFill>
                  <a:srgbClr val="FF0000"/>
                </a:solidFill>
              </a:rPr>
              <a:t>=10</a:t>
            </a:r>
            <a:r>
              <a:rPr lang="ru-RU" altLang="ru-RU" sz="2400" baseline="30000" dirty="0">
                <a:solidFill>
                  <a:srgbClr val="FF0000"/>
                </a:solidFill>
              </a:rPr>
              <a:t>8</a:t>
            </a:r>
            <a:r>
              <a:rPr lang="ru-RU" altLang="ru-RU" sz="2400" dirty="0">
                <a:solidFill>
                  <a:srgbClr val="FF0000"/>
                </a:solidFill>
              </a:rPr>
              <a:t>Å</a:t>
            </a:r>
            <a:endParaRPr lang="en-US" altLang="ru-RU" sz="2400" dirty="0">
              <a:solidFill>
                <a:srgbClr val="FF0000"/>
              </a:solidFill>
            </a:endParaRPr>
          </a:p>
          <a:p>
            <a:pPr algn="ctr"/>
            <a:r>
              <a:rPr lang="en-US" altLang="ru-RU" sz="2400" b="1" dirty="0">
                <a:solidFill>
                  <a:srgbClr val="FF0000"/>
                </a:solidFill>
              </a:rPr>
              <a:t>1</a:t>
            </a:r>
            <a:r>
              <a:rPr lang="en-US" altLang="ru-RU" sz="2400" b="1" dirty="0">
                <a:solidFill>
                  <a:srgbClr val="FF0000"/>
                </a:solidFill>
                <a:sym typeface="Symbol" pitchFamily="18" charset="2"/>
              </a:rPr>
              <a:t></a:t>
            </a:r>
            <a:r>
              <a:rPr lang="en-US" altLang="ru-RU" sz="2400" b="1" dirty="0">
                <a:solidFill>
                  <a:srgbClr val="FF0000"/>
                </a:solidFill>
              </a:rPr>
              <a:t>=10</a:t>
            </a:r>
            <a:r>
              <a:rPr lang="en-US" altLang="ru-RU" sz="2400" b="1" baseline="30000" dirty="0">
                <a:solidFill>
                  <a:srgbClr val="FF0000"/>
                </a:solidFill>
              </a:rPr>
              <a:t>-6</a:t>
            </a:r>
            <a:r>
              <a:rPr lang="en-US" altLang="ru-RU" sz="2400" b="1" dirty="0">
                <a:solidFill>
                  <a:srgbClr val="FF0000"/>
                </a:solidFill>
              </a:rPr>
              <a:t> m </a:t>
            </a:r>
          </a:p>
          <a:p>
            <a:pPr algn="ctr"/>
            <a:r>
              <a:rPr lang="en-US" altLang="ru-RU" sz="2400" b="1" dirty="0">
                <a:solidFill>
                  <a:srgbClr val="AD01BF"/>
                </a:solidFill>
              </a:rPr>
              <a:t>1nm=10</a:t>
            </a:r>
            <a:r>
              <a:rPr lang="en-US" altLang="ru-RU" sz="2400" b="1" baseline="30000" dirty="0">
                <a:solidFill>
                  <a:srgbClr val="AD01BF"/>
                </a:solidFill>
              </a:rPr>
              <a:t>-9</a:t>
            </a:r>
            <a:r>
              <a:rPr lang="en-US" altLang="ru-RU" sz="2400" b="1" dirty="0">
                <a:solidFill>
                  <a:srgbClr val="AD01BF"/>
                </a:solidFill>
              </a:rPr>
              <a:t> m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4654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 animBg="1"/>
      <p:bldP spid="2" grpId="0" animBg="1"/>
      <p:bldP spid="3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0AE5116-F898-48BB-9908-D50F2981A098}"/>
              </a:ext>
            </a:extLst>
          </p:cNvPr>
          <p:cNvSpPr txBox="1"/>
          <p:nvPr/>
        </p:nvSpPr>
        <p:spPr>
          <a:xfrm>
            <a:off x="0" y="1700808"/>
            <a:ext cx="9144000" cy="31700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ru-RU" sz="4000" dirty="0"/>
              <a:t>Рассмотрим пример описанный </a:t>
            </a:r>
          </a:p>
          <a:p>
            <a:pPr algn="ctr" eaLnBrk="1" hangingPunct="1"/>
            <a:r>
              <a:rPr lang="ru-RU" sz="4000" dirty="0"/>
              <a:t>в работе </a:t>
            </a:r>
            <a:r>
              <a:rPr lang="ru-RU" sz="4000" dirty="0" smtClean="0"/>
              <a:t>проф. </a:t>
            </a:r>
            <a:r>
              <a:rPr lang="ru-RU" altLang="ru-RU" sz="4000" dirty="0" smtClean="0"/>
              <a:t>Кевина </a:t>
            </a:r>
            <a:r>
              <a:rPr lang="ru-RU" altLang="ru-RU" sz="4000" dirty="0" err="1"/>
              <a:t>Кавтана</a:t>
            </a:r>
            <a:r>
              <a:rPr lang="ru-RU" altLang="ru-RU" sz="4000" dirty="0"/>
              <a:t> </a:t>
            </a:r>
          </a:p>
          <a:p>
            <a:pPr algn="ctr" eaLnBrk="1" hangingPunct="1"/>
            <a:r>
              <a:rPr lang="ru-RU" altLang="ru-RU" sz="4000" dirty="0"/>
              <a:t>“</a:t>
            </a:r>
            <a:r>
              <a:rPr lang="en-US" altLang="ru-RU" sz="4000" dirty="0"/>
              <a:t>Book of Fourier”</a:t>
            </a:r>
          </a:p>
          <a:p>
            <a:pPr algn="ctr" eaLnBrk="1" hangingPunct="1"/>
            <a:r>
              <a:rPr lang="en-US" altLang="ru-RU" sz="4000" dirty="0"/>
              <a:t>(http://www.ysbl.york.ac.uk/~cowtan/fourier/fourier.html)</a:t>
            </a:r>
            <a:r>
              <a:rPr lang="ru-RU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617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2C6E164-7447-4570-B430-AE56F992A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47" y="1916832"/>
            <a:ext cx="4143922" cy="216024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C5B8A65-D588-4423-9512-00A5B44DF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916832"/>
            <a:ext cx="4174733" cy="22322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74ACBD3-8DAE-4241-9220-313E2F674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625" y="1394544"/>
            <a:ext cx="1116012" cy="522288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>
                <a:cs typeface="Arial" panose="020B0604020202020204" pitchFamily="34" charset="0"/>
              </a:rPr>
              <a:t>f</a:t>
            </a:r>
            <a:r>
              <a:rPr lang="en-US" altLang="ru-RU" sz="2800" baseline="-25000">
                <a:cs typeface="Arial" panose="020B0604020202020204" pitchFamily="34" charset="0"/>
              </a:rPr>
              <a:t>1</a:t>
            </a:r>
            <a:r>
              <a:rPr lang="en-US" altLang="ru-RU" sz="2800">
                <a:cs typeface="Arial" panose="020B0604020202020204" pitchFamily="34" charset="0"/>
              </a:rPr>
              <a:t>(x,y)</a:t>
            </a:r>
            <a:endParaRPr lang="ru-RU" altLang="ru-RU" sz="2800"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0D2C50F-B6F5-4849-98A6-449B2D460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5703" y="1394544"/>
            <a:ext cx="876300" cy="522288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>
                <a:cs typeface="Arial" panose="020B0604020202020204" pitchFamily="34" charset="0"/>
              </a:rPr>
              <a:t>F{f</a:t>
            </a:r>
            <a:r>
              <a:rPr lang="en-US" altLang="ru-RU" sz="2800" baseline="-25000">
                <a:cs typeface="Arial" panose="020B0604020202020204" pitchFamily="34" charset="0"/>
              </a:rPr>
              <a:t>1</a:t>
            </a:r>
            <a:r>
              <a:rPr lang="en-US" altLang="ru-RU" sz="2800">
                <a:cs typeface="Arial" panose="020B0604020202020204" pitchFamily="34" charset="0"/>
              </a:rPr>
              <a:t>}</a:t>
            </a:r>
            <a:endParaRPr lang="ru-RU" altLang="ru-RU" sz="2800"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16F690C-5926-4488-B54D-3788064CCC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6336" y="1390801"/>
            <a:ext cx="1116013" cy="522288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>
                <a:cs typeface="Arial" panose="020B0604020202020204" pitchFamily="34" charset="0"/>
              </a:rPr>
              <a:t>f</a:t>
            </a:r>
            <a:r>
              <a:rPr lang="en-US" altLang="ru-RU" sz="2800" baseline="-25000">
                <a:cs typeface="Arial" panose="020B0604020202020204" pitchFamily="34" charset="0"/>
              </a:rPr>
              <a:t>2</a:t>
            </a:r>
            <a:r>
              <a:rPr lang="en-US" altLang="ru-RU" sz="2800">
                <a:cs typeface="Arial" panose="020B0604020202020204" pitchFamily="34" charset="0"/>
              </a:rPr>
              <a:t>(x,y)</a:t>
            </a:r>
            <a:endParaRPr lang="ru-RU" altLang="ru-RU" sz="2800"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FA81FDB-57AC-4EE2-AE2D-B8ECEC18D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8794" y="1391085"/>
            <a:ext cx="877888" cy="52387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>
                <a:cs typeface="Arial" panose="020B0604020202020204" pitchFamily="34" charset="0"/>
              </a:rPr>
              <a:t>F{f</a:t>
            </a:r>
            <a:r>
              <a:rPr lang="en-US" altLang="ru-RU" sz="2800" baseline="-25000">
                <a:cs typeface="Arial" panose="020B0604020202020204" pitchFamily="34" charset="0"/>
              </a:rPr>
              <a:t>2</a:t>
            </a:r>
            <a:r>
              <a:rPr lang="en-US" altLang="ru-RU" sz="2800">
                <a:cs typeface="Arial" panose="020B0604020202020204" pitchFamily="34" charset="0"/>
              </a:rPr>
              <a:t>}</a:t>
            </a:r>
            <a:endParaRPr lang="ru-RU" altLang="ru-RU" sz="2800">
              <a:cs typeface="Arial" panose="020B0604020202020204" pitchFamily="34" charset="0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xmlns="" id="{1B679094-5C2F-4825-9A4E-2F796A647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528" y="4643438"/>
            <a:ext cx="2276475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H:\Почти кошка.tif">
            <a:extLst>
              <a:ext uri="{FF2B5EF4-FFF2-40B4-BE49-F238E27FC236}">
                <a16:creationId xmlns:a16="http://schemas.microsoft.com/office/drawing/2014/main" xmlns="" id="{D6103F0E-8A0C-4DBC-BBA6-8DDC7914A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068" y="4643438"/>
            <a:ext cx="2214562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0A32983-3CB9-455E-B833-24C617C63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88" y="0"/>
            <a:ext cx="9145588" cy="1200329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0000FF"/>
                </a:solidFill>
                <a:cs typeface="Arial" panose="020B0604020202020204" pitchFamily="34" charset="0"/>
              </a:rPr>
              <a:t>Роль фазы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0000FF"/>
                </a:solidFill>
                <a:cs typeface="Arial" panose="020B0604020202020204" pitchFamily="34" charset="0"/>
              </a:rPr>
              <a:t>в формировании изображения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xmlns="" id="{DCE3E36D-FA2E-466A-88B7-09CE7E4B96AC}"/>
              </a:ext>
            </a:extLst>
          </p:cNvPr>
          <p:cNvCxnSpPr>
            <a:cxnSpLocks/>
          </p:cNvCxnSpPr>
          <p:nvPr/>
        </p:nvCxnSpPr>
        <p:spPr>
          <a:xfrm flipH="1">
            <a:off x="1763688" y="3786460"/>
            <a:ext cx="1302916" cy="1010692"/>
          </a:xfrm>
          <a:prstGeom prst="straightConnector1">
            <a:avLst/>
          </a:prstGeom>
          <a:ln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xmlns="" id="{5DE52EFE-1044-45AA-89FF-7F524FCF2428}"/>
              </a:ext>
            </a:extLst>
          </p:cNvPr>
          <p:cNvCxnSpPr>
            <a:cxnSpLocks/>
          </p:cNvCxnSpPr>
          <p:nvPr/>
        </p:nvCxnSpPr>
        <p:spPr>
          <a:xfrm flipH="1">
            <a:off x="2615703" y="3717206"/>
            <a:ext cx="5230069" cy="1076369"/>
          </a:xfrm>
          <a:prstGeom prst="straightConnector1">
            <a:avLst/>
          </a:prstGeom>
          <a:ln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12829F9-0208-49CE-9286-9C797F957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0826" y="4106391"/>
            <a:ext cx="1258887" cy="369887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cs typeface="Arial" panose="020B0604020202020204" pitchFamily="34" charset="0"/>
              </a:rPr>
              <a:t>Амплитуда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D4B4B8B-77D6-449E-BA93-D97AC9EE3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8949" y="4149080"/>
            <a:ext cx="663575" cy="369887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cs typeface="Arial" panose="020B0604020202020204" pitchFamily="34" charset="0"/>
              </a:rPr>
              <a:t>Фаза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D2692FB-7B91-4E5E-BADC-412B6BA95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5637" y="6237312"/>
            <a:ext cx="877163" cy="52322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dirty="0">
                <a:cs typeface="Arial" panose="020B0604020202020204" pitchFamily="34" charset="0"/>
              </a:rPr>
              <a:t>F{f</a:t>
            </a:r>
            <a:r>
              <a:rPr lang="ru-RU" altLang="ru-RU" sz="2800" baseline="-25000" dirty="0">
                <a:cs typeface="Arial" panose="020B0604020202020204" pitchFamily="34" charset="0"/>
              </a:rPr>
              <a:t>3</a:t>
            </a:r>
            <a:r>
              <a:rPr lang="en-US" altLang="ru-RU" sz="2800" dirty="0">
                <a:cs typeface="Arial" panose="020B0604020202020204" pitchFamily="34" charset="0"/>
              </a:rPr>
              <a:t>}</a:t>
            </a:r>
            <a:endParaRPr lang="ru-RU" altLang="ru-RU" sz="2800" dirty="0">
              <a:cs typeface="Arial" panose="020B0604020202020204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5244153E-AEF6-4665-B1C0-8D004079BB07}"/>
              </a:ext>
            </a:extLst>
          </p:cNvPr>
          <p:cNvSpPr/>
          <p:nvPr/>
        </p:nvSpPr>
        <p:spPr>
          <a:xfrm>
            <a:off x="6334195" y="6142737"/>
            <a:ext cx="648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2800" dirty="0"/>
              <a:t>f</a:t>
            </a:r>
            <a:r>
              <a:rPr lang="ru-RU" altLang="ru-RU" sz="2800" baseline="-25000" dirty="0"/>
              <a:t>3</a:t>
            </a:r>
            <a:endParaRPr lang="ru-RU" sz="2800" dirty="0"/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xmlns="" id="{7D096BBC-5814-4B80-9576-C2D423F38718}"/>
              </a:ext>
            </a:extLst>
          </p:cNvPr>
          <p:cNvCxnSpPr/>
          <p:nvPr/>
        </p:nvCxnSpPr>
        <p:spPr>
          <a:xfrm>
            <a:off x="3707953" y="5613673"/>
            <a:ext cx="1512888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BD13878-5E5F-4E5A-A884-CDBEC5E1C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5628" y="5010423"/>
            <a:ext cx="6174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dirty="0">
                <a:cs typeface="Arial" panose="020B0604020202020204" pitchFamily="34" charset="0"/>
              </a:rPr>
              <a:t>F</a:t>
            </a:r>
            <a:r>
              <a:rPr lang="en-US" altLang="ru-RU" sz="2800" baseline="-25000" dirty="0">
                <a:cs typeface="Arial" panose="020B0604020202020204" pitchFamily="34" charset="0"/>
              </a:rPr>
              <a:t>-1</a:t>
            </a:r>
            <a:endParaRPr lang="ru-RU" altLang="ru-RU" sz="2800" baseline="-25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67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8" grpId="0" animBg="1"/>
      <p:bldP spid="19" grpId="0" animBg="1"/>
      <p:bldP spid="20" grpId="0" animBg="1"/>
      <p:bldP spid="21" grpId="0"/>
      <p:bldP spid="23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6">
            <a:extLst>
              <a:ext uri="{FF2B5EF4-FFF2-40B4-BE49-F238E27FC236}">
                <a16:creationId xmlns:a16="http://schemas.microsoft.com/office/drawing/2014/main" xmlns="" id="{2EF25140-4E50-4F9F-A36A-22ABE8B65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88" y="0"/>
            <a:ext cx="9145588" cy="120015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3333FF"/>
                </a:solidFill>
              </a:rPr>
              <a:t>Есть две фотографии – Исаак Ньютон и Бритни Спирс.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3333FF"/>
                </a:solidFill>
              </a:rPr>
              <a:t>Оцифровываем изображения и делаем прямые и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3333FF"/>
                </a:solidFill>
              </a:rPr>
              <a:t>обратные Фурье-преобразования......</a:t>
            </a:r>
            <a:endParaRPr lang="en-US" altLang="ru-RU" sz="2400" dirty="0">
              <a:solidFill>
                <a:srgbClr val="3333FF"/>
              </a:solidFill>
            </a:endParaRPr>
          </a:p>
        </p:txBody>
      </p:sp>
      <p:pic>
        <p:nvPicPr>
          <p:cNvPr id="106499" name="Picture 10" descr="britney">
            <a:extLst>
              <a:ext uri="{FF2B5EF4-FFF2-40B4-BE49-F238E27FC236}">
                <a16:creationId xmlns:a16="http://schemas.microsoft.com/office/drawing/2014/main" xmlns="" id="{23759D69-3390-4080-AA32-1887F1924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309688"/>
            <a:ext cx="37338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0" name="Picture 2" descr="D:\Исаак Ньютон 2.tif">
            <a:extLst>
              <a:ext uri="{FF2B5EF4-FFF2-40B4-BE49-F238E27FC236}">
                <a16:creationId xmlns:a16="http://schemas.microsoft.com/office/drawing/2014/main" xmlns="" id="{2FABE85B-57C8-4BBC-AB0E-513CC3E85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309688"/>
            <a:ext cx="338455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1" name="TextBox 7">
            <a:extLst>
              <a:ext uri="{FF2B5EF4-FFF2-40B4-BE49-F238E27FC236}">
                <a16:creationId xmlns:a16="http://schemas.microsoft.com/office/drawing/2014/main" xmlns="" id="{A8B321F8-9A33-4D35-A327-85F4EC735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7163" y="6288088"/>
            <a:ext cx="1814512" cy="369887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Бритни Спирс</a:t>
            </a:r>
          </a:p>
        </p:txBody>
      </p:sp>
      <p:sp>
        <p:nvSpPr>
          <p:cNvPr id="106502" name="TextBox 8">
            <a:extLst>
              <a:ext uri="{FF2B5EF4-FFF2-40B4-BE49-F238E27FC236}">
                <a16:creationId xmlns:a16="http://schemas.microsoft.com/office/drawing/2014/main" xmlns="" id="{B3C63BFC-B205-4824-A70D-5A54DC338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8538" y="6288088"/>
            <a:ext cx="1811337" cy="369887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Исаак Ньютон</a:t>
            </a:r>
          </a:p>
        </p:txBody>
      </p:sp>
    </p:spTree>
    <p:extLst>
      <p:ext uri="{BB962C8B-B14F-4D97-AF65-F5344CB8AC3E}">
        <p14:creationId xmlns:p14="http://schemas.microsoft.com/office/powerpoint/2010/main" val="65365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8" grpId="0" animBg="1"/>
      <p:bldP spid="106501" grpId="0" animBg="1"/>
      <p:bldP spid="106502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>
            <a:extLst>
              <a:ext uri="{FF2B5EF4-FFF2-40B4-BE49-F238E27FC236}">
                <a16:creationId xmlns:a16="http://schemas.microsoft.com/office/drawing/2014/main" xmlns="" id="{E82A8196-6CBD-4F83-A80D-F8181DE41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002" y="3073400"/>
            <a:ext cx="9155113" cy="71120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4000" dirty="0"/>
              <a:t>F=A(</a:t>
            </a:r>
            <a:r>
              <a:rPr lang="ru-RU" altLang="ru-RU" sz="4000" dirty="0">
                <a:solidFill>
                  <a:srgbClr val="0000FF"/>
                </a:solidFill>
              </a:rPr>
              <a:t>Ньютон</a:t>
            </a:r>
            <a:r>
              <a:rPr lang="ru-RU" altLang="ru-RU" sz="4000" dirty="0"/>
              <a:t>)</a:t>
            </a:r>
            <a:r>
              <a:rPr lang="en-US" altLang="ru-RU" sz="4000" dirty="0" err="1"/>
              <a:t>exp</a:t>
            </a:r>
            <a:r>
              <a:rPr lang="en-US" altLang="ru-RU" sz="4000" dirty="0"/>
              <a:t>[</a:t>
            </a:r>
            <a:r>
              <a:rPr lang="en-US" altLang="ru-RU" sz="4000" dirty="0" err="1"/>
              <a:t>i</a:t>
            </a:r>
            <a:r>
              <a:rPr lang="ru-RU" altLang="ru-RU" sz="4000" dirty="0">
                <a:sym typeface="Symbol" panose="05050102010706020507" pitchFamily="18" charset="2"/>
              </a:rPr>
              <a:t></a:t>
            </a:r>
            <a:r>
              <a:rPr lang="en-US" altLang="ru-RU" sz="4000" dirty="0">
                <a:sym typeface="Symbol" panose="05050102010706020507" pitchFamily="18" charset="2"/>
              </a:rPr>
              <a:t>(</a:t>
            </a:r>
            <a:r>
              <a:rPr lang="ru-RU" altLang="ru-RU" sz="4000" dirty="0">
                <a:solidFill>
                  <a:srgbClr val="009900"/>
                </a:solidFill>
                <a:sym typeface="Symbol" panose="05050102010706020507" pitchFamily="18" charset="2"/>
              </a:rPr>
              <a:t>Бритни Спирс</a:t>
            </a:r>
            <a:r>
              <a:rPr lang="ru-RU" altLang="ru-RU" sz="4000" dirty="0">
                <a:sym typeface="Symbol" panose="05050102010706020507" pitchFamily="18" charset="2"/>
              </a:rPr>
              <a:t>)</a:t>
            </a:r>
            <a:r>
              <a:rPr lang="en-US" altLang="ru-RU" sz="4000" dirty="0">
                <a:sym typeface="Symbol" panose="05050102010706020507" pitchFamily="18" charset="2"/>
              </a:rPr>
              <a:t>]</a:t>
            </a:r>
            <a:endParaRPr lang="en-US" altLang="ru-RU" sz="4000" dirty="0"/>
          </a:p>
        </p:txBody>
      </p:sp>
      <p:sp>
        <p:nvSpPr>
          <p:cNvPr id="3" name="Text Box 8">
            <a:extLst>
              <a:ext uri="{FF2B5EF4-FFF2-40B4-BE49-F238E27FC236}">
                <a16:creationId xmlns:a16="http://schemas.microsoft.com/office/drawing/2014/main" xmlns="" id="{A461C1A4-844F-4811-BAC2-B5705FE66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056108"/>
            <a:ext cx="9164638" cy="833437"/>
          </a:xfrm>
          <a:prstGeom prst="rect">
            <a:avLst/>
          </a:prstGeom>
          <a:solidFill>
            <a:srgbClr val="CCFFC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dirty="0">
                <a:solidFill>
                  <a:srgbClr val="FF0000"/>
                </a:solidFill>
              </a:rPr>
              <a:t>Что (кто) получится </a:t>
            </a:r>
            <a:r>
              <a:rPr lang="en-US" altLang="ru-RU" sz="4800" dirty="0">
                <a:solidFill>
                  <a:srgbClr val="FF0000"/>
                </a:solidFill>
              </a:rPr>
              <a:t>??!!</a:t>
            </a:r>
          </a:p>
        </p:txBody>
      </p:sp>
      <p:sp>
        <p:nvSpPr>
          <p:cNvPr id="108548" name="TextBox 3">
            <a:extLst>
              <a:ext uri="{FF2B5EF4-FFF2-40B4-BE49-F238E27FC236}">
                <a16:creationId xmlns:a16="http://schemas.microsoft.com/office/drawing/2014/main" xmlns="" id="{26D05FAB-C78D-48BD-9237-9AB131596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38886"/>
            <a:ext cx="9134475" cy="461665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/>
              <a:t>Из лекции проф. В.А. Бушуева (МГУ, Физический факультет)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89" y="188640"/>
            <a:ext cx="9129522" cy="107721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Получим Фурье-образы  </a:t>
            </a:r>
          </a:p>
          <a:p>
            <a:pPr algn="ctr"/>
            <a:r>
              <a:rPr lang="ru-RU" sz="3200" b="1" dirty="0"/>
              <a:t>от двух этих фотографий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21002" y="1378645"/>
            <a:ext cx="9144793" cy="156966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00CC"/>
                </a:solidFill>
              </a:rPr>
              <a:t>Построим новый Фурье-образ </a:t>
            </a:r>
          </a:p>
          <a:p>
            <a:pPr algn="ctr"/>
            <a:r>
              <a:rPr lang="ru-RU" sz="3200" b="1" dirty="0">
                <a:solidFill>
                  <a:srgbClr val="0000CC"/>
                </a:solidFill>
              </a:rPr>
              <a:t>из амплитуды образа Ньютона </a:t>
            </a:r>
          </a:p>
          <a:p>
            <a:pPr algn="ctr"/>
            <a:r>
              <a:rPr lang="ru-RU" sz="3200" b="1" dirty="0">
                <a:solidFill>
                  <a:srgbClr val="0000CC"/>
                </a:solidFill>
              </a:rPr>
              <a:t>и фазы образа Бритни Спирс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89" y="3876965"/>
            <a:ext cx="9016287" cy="107721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Выполним обратное </a:t>
            </a:r>
          </a:p>
          <a:p>
            <a:pPr algn="ctr"/>
            <a:r>
              <a:rPr lang="ru-RU" sz="3200" b="1" dirty="0"/>
              <a:t>Фурье-преобразование</a:t>
            </a:r>
          </a:p>
        </p:txBody>
      </p:sp>
    </p:spTree>
    <p:extLst>
      <p:ext uri="{BB962C8B-B14F-4D97-AF65-F5344CB8AC3E}">
        <p14:creationId xmlns:p14="http://schemas.microsoft.com/office/powerpoint/2010/main" val="109295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08548" grpId="0" animBg="1"/>
      <p:bldP spid="4" grpId="0" animBg="1"/>
      <p:bldP spid="5" grpId="0" animBg="1"/>
      <p:bldP spid="6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br">
            <a:extLst>
              <a:ext uri="{FF2B5EF4-FFF2-40B4-BE49-F238E27FC236}">
                <a16:creationId xmlns:a16="http://schemas.microsoft.com/office/drawing/2014/main" xmlns="" id="{FAD21661-310D-499F-9ED5-A671FCCEC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557338"/>
            <a:ext cx="3019425" cy="3810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9" name="Picture 3" descr="br_fft_abs_out">
            <a:extLst>
              <a:ext uri="{FF2B5EF4-FFF2-40B4-BE49-F238E27FC236}">
                <a16:creationId xmlns:a16="http://schemas.microsoft.com/office/drawing/2014/main" xmlns="" id="{A6D7E39D-CE61-4D14-9894-0227ACB8D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981075"/>
            <a:ext cx="21113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0" name="Picture 4" descr="br_fft_phase_out">
            <a:extLst>
              <a:ext uri="{FF2B5EF4-FFF2-40B4-BE49-F238E27FC236}">
                <a16:creationId xmlns:a16="http://schemas.microsoft.com/office/drawing/2014/main" xmlns="" id="{AAACA9F5-61F8-4D53-865F-2E8E83AC3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933825"/>
            <a:ext cx="21113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1" name="Text Box 5">
            <a:extLst>
              <a:ext uri="{FF2B5EF4-FFF2-40B4-BE49-F238E27FC236}">
                <a16:creationId xmlns:a16="http://schemas.microsoft.com/office/drawing/2014/main" xmlns="" id="{9CF89241-D44B-4B1F-BE9A-A490961B2A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0175" y="1331913"/>
            <a:ext cx="2206625" cy="9461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dirty="0">
                <a:solidFill>
                  <a:srgbClr val="0000FF"/>
                </a:solidFill>
              </a:rPr>
              <a:t>Фурье-</a:t>
            </a:r>
            <a:r>
              <a:rPr lang="en-US" altLang="ru-RU" sz="2800" dirty="0">
                <a:solidFill>
                  <a:srgbClr val="0000FF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dirty="0">
                <a:solidFill>
                  <a:srgbClr val="0000FF"/>
                </a:solidFill>
              </a:rPr>
              <a:t>амплитуды</a:t>
            </a:r>
            <a:endParaRPr lang="en-US" altLang="ru-RU" sz="2800" dirty="0">
              <a:solidFill>
                <a:srgbClr val="0000FF"/>
              </a:solidFill>
            </a:endParaRPr>
          </a:p>
        </p:txBody>
      </p:sp>
      <p:sp>
        <p:nvSpPr>
          <p:cNvPr id="106502" name="Text Box 6">
            <a:extLst>
              <a:ext uri="{FF2B5EF4-FFF2-40B4-BE49-F238E27FC236}">
                <a16:creationId xmlns:a16="http://schemas.microsoft.com/office/drawing/2014/main" xmlns="" id="{353210E9-FC4A-4CDA-BB57-EE69A2764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6875" y="4638675"/>
            <a:ext cx="1727200" cy="1066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solidFill>
                  <a:srgbClr val="FF3300"/>
                </a:solidFill>
              </a:rPr>
              <a:t>Фурье-</a:t>
            </a:r>
            <a:r>
              <a:rPr lang="en-US" altLang="ru-RU" dirty="0">
                <a:solidFill>
                  <a:srgbClr val="FF3300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solidFill>
                  <a:srgbClr val="FF3300"/>
                </a:solidFill>
              </a:rPr>
              <a:t>фазы</a:t>
            </a:r>
            <a:endParaRPr lang="en-US" altLang="ru-RU" dirty="0">
              <a:solidFill>
                <a:srgbClr val="FF3300"/>
              </a:solidFill>
            </a:endParaRPr>
          </a:p>
        </p:txBody>
      </p:sp>
      <p:sp>
        <p:nvSpPr>
          <p:cNvPr id="106503" name="Line 7">
            <a:extLst>
              <a:ext uri="{FF2B5EF4-FFF2-40B4-BE49-F238E27FC236}">
                <a16:creationId xmlns:a16="http://schemas.microsoft.com/office/drawing/2014/main" xmlns="" id="{5472FA15-94FC-4926-B982-54FC7C7080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24300" y="2276475"/>
            <a:ext cx="1871663" cy="936625"/>
          </a:xfrm>
          <a:prstGeom prst="line">
            <a:avLst/>
          </a:prstGeom>
          <a:noFill/>
          <a:ln w="444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106504" name="Line 8">
            <a:extLst>
              <a:ext uri="{FF2B5EF4-FFF2-40B4-BE49-F238E27FC236}">
                <a16:creationId xmlns:a16="http://schemas.microsoft.com/office/drawing/2014/main" xmlns="" id="{6EFD149A-CE0C-451A-9DC0-10488253AC5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4300" y="3860800"/>
            <a:ext cx="1873250" cy="936625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128009" name="Text Box 9">
            <a:extLst>
              <a:ext uri="{FF2B5EF4-FFF2-40B4-BE49-F238E27FC236}">
                <a16:creationId xmlns:a16="http://schemas.microsoft.com/office/drawing/2014/main" xmlns="" id="{2E6B85C2-1712-4551-98DE-5EE71FD73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828800"/>
            <a:ext cx="1093788" cy="5191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/>
              <a:t>I(x, y)</a:t>
            </a:r>
          </a:p>
        </p:txBody>
      </p:sp>
      <p:pic>
        <p:nvPicPr>
          <p:cNvPr id="75786" name="Picture 10" descr="britney">
            <a:extLst>
              <a:ext uri="{FF2B5EF4-FFF2-40B4-BE49-F238E27FC236}">
                <a16:creationId xmlns:a16="http://schemas.microsoft.com/office/drawing/2014/main" xmlns="" id="{8D70C499-95FC-4B01-8562-7970A58B4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38" y="1557338"/>
            <a:ext cx="30194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9" name="Text Box 11">
            <a:extLst>
              <a:ext uri="{FF2B5EF4-FFF2-40B4-BE49-F238E27FC236}">
                <a16:creationId xmlns:a16="http://schemas.microsoft.com/office/drawing/2014/main" xmlns="" id="{D8E1235F-7A2B-4BDA-9940-EC1005748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8275"/>
            <a:ext cx="9144000" cy="579438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>
                <a:solidFill>
                  <a:srgbClr val="FF0000"/>
                </a:solidFill>
              </a:rPr>
              <a:t>Прямое Фурье-преобразование</a:t>
            </a:r>
            <a:endParaRPr lang="en-US" alt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66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1" grpId="0" animBg="1"/>
      <p:bldP spid="106502" grpId="0" animBg="1"/>
      <p:bldP spid="106503" grpId="0" animBg="1"/>
      <p:bldP spid="106504" grpId="0" animBg="1"/>
      <p:bldP spid="128009" grpId="0" animBg="1"/>
      <p:bldP spid="109579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xmlns="" id="{ADC8E34F-B1AF-4B79-A2E2-ECD2D7323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177"/>
            <a:ext cx="9144000" cy="579438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0000FF"/>
                </a:solidFill>
              </a:rPr>
              <a:t>Теперь переходим в прямое пространство</a:t>
            </a:r>
            <a:endParaRPr lang="en-US" altLang="ru-RU" b="1" dirty="0">
              <a:solidFill>
                <a:srgbClr val="0000FF"/>
              </a:solidFill>
            </a:endParaRPr>
          </a:p>
        </p:txBody>
      </p:sp>
      <p:pic>
        <p:nvPicPr>
          <p:cNvPr id="107523" name="Picture 3" descr="britney">
            <a:extLst>
              <a:ext uri="{FF2B5EF4-FFF2-40B4-BE49-F238E27FC236}">
                <a16:creationId xmlns:a16="http://schemas.microsoft.com/office/drawing/2014/main" xmlns="" id="{8C2045A1-FF43-4274-AA72-63BC8D4E8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21113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4" descr="newton">
            <a:extLst>
              <a:ext uri="{FF2B5EF4-FFF2-40B4-BE49-F238E27FC236}">
                <a16:creationId xmlns:a16="http://schemas.microsoft.com/office/drawing/2014/main" xmlns="" id="{981D861C-3D81-4E63-8038-B86DAEB3F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713163"/>
            <a:ext cx="2147887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5" name="Line 5">
            <a:extLst>
              <a:ext uri="{FF2B5EF4-FFF2-40B4-BE49-F238E27FC236}">
                <a16:creationId xmlns:a16="http://schemas.microsoft.com/office/drawing/2014/main" xmlns="" id="{D3BD1653-F2CB-4A3B-9DCE-467CE88B0527}"/>
              </a:ext>
            </a:extLst>
          </p:cNvPr>
          <p:cNvSpPr>
            <a:spLocks noChangeShapeType="1"/>
          </p:cNvSpPr>
          <p:nvPr/>
        </p:nvSpPr>
        <p:spPr bwMode="auto">
          <a:xfrm>
            <a:off x="3011488" y="2778442"/>
            <a:ext cx="2819400" cy="8429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ru-RU"/>
          </a:p>
        </p:txBody>
      </p:sp>
      <p:sp>
        <p:nvSpPr>
          <p:cNvPr id="107526" name="Text Box 6">
            <a:extLst>
              <a:ext uri="{FF2B5EF4-FFF2-40B4-BE49-F238E27FC236}">
                <a16:creationId xmlns:a16="http://schemas.microsoft.com/office/drawing/2014/main" xmlns="" id="{90DA2C80-6920-44AF-A5A5-496A9BFE0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0088" y="1704514"/>
            <a:ext cx="2362200" cy="95410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dirty="0">
                <a:solidFill>
                  <a:srgbClr val="FF3300"/>
                </a:solidFill>
              </a:rPr>
              <a:t>Фурье</a:t>
            </a:r>
            <a:r>
              <a:rPr lang="en-US" altLang="ru-RU" sz="2800" dirty="0">
                <a:solidFill>
                  <a:srgbClr val="FF3300"/>
                </a:solidFill>
              </a:rPr>
              <a:t>-</a:t>
            </a:r>
            <a:r>
              <a:rPr lang="ru-RU" altLang="ru-RU" sz="2800" dirty="0">
                <a:solidFill>
                  <a:srgbClr val="FF3300"/>
                </a:solidFill>
              </a:rPr>
              <a:t>фазы</a:t>
            </a:r>
            <a:r>
              <a:rPr lang="en-US" altLang="ru-RU" sz="2800" dirty="0">
                <a:solidFill>
                  <a:srgbClr val="FF3300"/>
                </a:solidFill>
              </a:rPr>
              <a:t>, </a:t>
            </a:r>
            <a:r>
              <a:rPr lang="ru-RU" altLang="ru-RU" sz="2800" dirty="0">
                <a:solidFill>
                  <a:srgbClr val="3333FF"/>
                </a:solidFill>
              </a:rPr>
              <a:t>а</a:t>
            </a:r>
            <a:r>
              <a:rPr lang="en-US" altLang="ru-RU" sz="2800" dirty="0">
                <a:solidFill>
                  <a:srgbClr val="3333FF"/>
                </a:solidFill>
              </a:rPr>
              <a:t> </a:t>
            </a:r>
            <a:r>
              <a:rPr lang="ru-RU" altLang="ru-RU" sz="2800" dirty="0">
                <a:solidFill>
                  <a:srgbClr val="3333FF"/>
                </a:solidFill>
              </a:rPr>
              <a:t>все</a:t>
            </a:r>
            <a:r>
              <a:rPr lang="en-US" altLang="ru-RU" sz="2800" dirty="0">
                <a:solidFill>
                  <a:srgbClr val="3333FF"/>
                </a:solidFill>
              </a:rPr>
              <a:t> A=1 </a:t>
            </a:r>
            <a:r>
              <a:rPr lang="en-US" altLang="ru-RU" sz="2800" dirty="0">
                <a:solidFill>
                  <a:srgbClr val="FF3300"/>
                </a:solidFill>
              </a:rPr>
              <a:t>!!</a:t>
            </a:r>
          </a:p>
        </p:txBody>
      </p:sp>
      <p:sp>
        <p:nvSpPr>
          <p:cNvPr id="76807" name="Line 7">
            <a:extLst>
              <a:ext uri="{FF2B5EF4-FFF2-40B4-BE49-F238E27FC236}">
                <a16:creationId xmlns:a16="http://schemas.microsoft.com/office/drawing/2014/main" xmlns="" id="{947497BB-B556-4264-BCE3-8C309818C96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71813" y="3861047"/>
            <a:ext cx="2759075" cy="105861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ru-RU"/>
          </a:p>
        </p:txBody>
      </p:sp>
      <p:pic>
        <p:nvPicPr>
          <p:cNvPr id="76808" name="Picture 8" descr="flat_out">
            <a:extLst>
              <a:ext uri="{FF2B5EF4-FFF2-40B4-BE49-F238E27FC236}">
                <a16:creationId xmlns:a16="http://schemas.microsoft.com/office/drawing/2014/main" xmlns="" id="{B5CD8E3F-A2CC-493F-83D2-2BE8FB82D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524000"/>
            <a:ext cx="30194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9" name="Picture 9" descr="mix_out">
            <a:extLst>
              <a:ext uri="{FF2B5EF4-FFF2-40B4-BE49-F238E27FC236}">
                <a16:creationId xmlns:a16="http://schemas.microsoft.com/office/drawing/2014/main" xmlns="" id="{778AA2D3-44B4-4CA8-BA51-EB835F695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524000"/>
            <a:ext cx="30194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30" name="Text Box 10">
            <a:extLst>
              <a:ext uri="{FF2B5EF4-FFF2-40B4-BE49-F238E27FC236}">
                <a16:creationId xmlns:a16="http://schemas.microsoft.com/office/drawing/2014/main" xmlns="" id="{854B3FFD-130F-4E50-BDC8-5A76DC3A4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9450" y="4919663"/>
            <a:ext cx="2206625" cy="9461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dirty="0">
                <a:solidFill>
                  <a:srgbClr val="0000FF"/>
                </a:solidFill>
              </a:rPr>
              <a:t>Фурье-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dirty="0">
                <a:solidFill>
                  <a:srgbClr val="0000FF"/>
                </a:solidFill>
              </a:rPr>
              <a:t>амплитуды</a:t>
            </a:r>
            <a:endParaRPr lang="en-US" altLang="ru-RU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5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2" grpId="0" animBg="1"/>
      <p:bldP spid="107526" grpId="0" animBg="1"/>
      <p:bldP spid="107530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81DE034-266E-4CB7-A75F-453A503CA615}"/>
              </a:ext>
            </a:extLst>
          </p:cNvPr>
          <p:cNvSpPr txBox="1"/>
          <p:nvPr/>
        </p:nvSpPr>
        <p:spPr>
          <a:xfrm>
            <a:off x="0" y="1772816"/>
            <a:ext cx="9144000" cy="258532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rgbClr val="0000FF"/>
                </a:solidFill>
              </a:rPr>
              <a:t>Можно ли наблюдать фазовое изображение </a:t>
            </a:r>
          </a:p>
          <a:p>
            <a:pPr algn="ctr"/>
            <a:r>
              <a:rPr lang="ru-RU" sz="5400" b="1" dirty="0">
                <a:solidFill>
                  <a:srgbClr val="0000FF"/>
                </a:solidFill>
              </a:rPr>
              <a:t>в эксперименте?</a:t>
            </a:r>
          </a:p>
        </p:txBody>
      </p:sp>
    </p:spTree>
    <p:extLst>
      <p:ext uri="{BB962C8B-B14F-4D97-AF65-F5344CB8AC3E}">
        <p14:creationId xmlns:p14="http://schemas.microsoft.com/office/powerpoint/2010/main" val="42226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>
            <a:extLst>
              <a:ext uri="{FF2B5EF4-FFF2-40B4-BE49-F238E27FC236}">
                <a16:creationId xmlns:a16="http://schemas.microsoft.com/office/drawing/2014/main" xmlns="" id="{3BC5BB0B-F4F2-4A04-B3A0-2A329B81E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6763"/>
            <a:ext cx="9144000" cy="353943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0000FF"/>
                </a:solidFill>
              </a:rPr>
              <a:t>Впервые идея детектирования фазового контраста была предложена в 1934 году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FF0000"/>
                </a:solidFill>
              </a:rPr>
              <a:t>Ф. ЦЕРНИКЕ</a:t>
            </a:r>
            <a:r>
              <a:rPr lang="en-US" altLang="ru-RU" sz="4000" b="1" dirty="0">
                <a:solidFill>
                  <a:srgbClr val="FF0000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0000FF"/>
                </a:solidFill>
              </a:rPr>
              <a:t>(Ф. </a:t>
            </a:r>
            <a:r>
              <a:rPr lang="ru-RU" altLang="ru-RU" sz="4000" b="1" dirty="0" err="1">
                <a:solidFill>
                  <a:srgbClr val="0000FF"/>
                </a:solidFill>
              </a:rPr>
              <a:t>Цернике</a:t>
            </a:r>
            <a:r>
              <a:rPr lang="ru-RU" altLang="ru-RU" sz="4000" b="1" dirty="0">
                <a:solidFill>
                  <a:srgbClr val="0000FF"/>
                </a:solidFill>
              </a:rPr>
              <a:t> 1888 –1966)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</a:rPr>
              <a:t>Нобелевская премия по физике, 1953 г.</a:t>
            </a:r>
            <a:endParaRPr lang="ru-RU" altLang="ru-RU" sz="1800" b="1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210A742C-4EA4-4524-8B71-BE2CBFE1D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72805"/>
            <a:ext cx="9144000" cy="1323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0000FF"/>
                </a:solidFill>
              </a:rPr>
              <a:t>Если рассматриваемый объект </a:t>
            </a:r>
            <a:endParaRPr lang="en-US" altLang="ru-RU" sz="4000" b="1" dirty="0">
              <a:solidFill>
                <a:srgbClr val="0000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0000FF"/>
                </a:solidFill>
              </a:rPr>
              <a:t>это тонкий фазовый объект т.е.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6DA14E9-F9C7-4F24-9E0B-D4CC4F77FCC9}"/>
              </a:ext>
            </a:extLst>
          </p:cNvPr>
          <p:cNvSpPr txBox="1"/>
          <p:nvPr/>
        </p:nvSpPr>
        <p:spPr>
          <a:xfrm>
            <a:off x="0" y="5517232"/>
            <a:ext cx="9134475" cy="11112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11" name="Object 93">
            <a:extLst>
              <a:ext uri="{FF2B5EF4-FFF2-40B4-BE49-F238E27FC236}">
                <a16:creationId xmlns:a16="http://schemas.microsoft.com/office/drawing/2014/main" xmlns="" id="{4082C98C-0B8E-4923-996E-F7968FFB90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2275300"/>
              </p:ext>
            </p:extLst>
          </p:nvPr>
        </p:nvGraphicFramePr>
        <p:xfrm>
          <a:off x="2699792" y="5584143"/>
          <a:ext cx="3281362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77" name="Equation" r:id="rId4" imgW="888614" imgH="253890" progId="Equation.DSMT4">
                  <p:embed/>
                </p:oleObj>
              </mc:Choice>
              <mc:Fallback>
                <p:oleObj name="Equation" r:id="rId4" imgW="888614" imgH="253890" progId="Equation.DSMT4">
                  <p:embed/>
                  <p:pic>
                    <p:nvPicPr>
                      <p:cNvPr id="0" name="Object 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9792" y="5584143"/>
                        <a:ext cx="3281362" cy="93503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2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95">
            <a:extLst>
              <a:ext uri="{FF2B5EF4-FFF2-40B4-BE49-F238E27FC236}">
                <a16:creationId xmlns:a16="http://schemas.microsoft.com/office/drawing/2014/main" xmlns="" id="{10E5D81A-BA5C-406B-BE72-08B80F9D2A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0875475"/>
              </p:ext>
            </p:extLst>
          </p:nvPr>
        </p:nvGraphicFramePr>
        <p:xfrm>
          <a:off x="15215" y="3717032"/>
          <a:ext cx="914400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72" name="Equation" r:id="rId3" imgW="3352800" imgH="254000" progId="Equation.DSMT4">
                  <p:embed/>
                </p:oleObj>
              </mc:Choice>
              <mc:Fallback>
                <p:oleObj name="Equation" r:id="rId3" imgW="3352800" imgH="254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15" y="3717032"/>
                        <a:ext cx="9144000" cy="7207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876" y="2725772"/>
            <a:ext cx="9175752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ru-RU" sz="4800" dirty="0"/>
          </a:p>
        </p:txBody>
      </p:sp>
      <p:graphicFrame>
        <p:nvGraphicFramePr>
          <p:cNvPr id="4" name="Object 94">
            <a:extLst>
              <a:ext uri="{FF2B5EF4-FFF2-40B4-BE49-F238E27FC236}">
                <a16:creationId xmlns:a16="http://schemas.microsoft.com/office/drawing/2014/main" xmlns="" id="{158F7347-8B70-4420-87D0-EFE62E9D3F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2682826"/>
              </p:ext>
            </p:extLst>
          </p:nvPr>
        </p:nvGraphicFramePr>
        <p:xfrm>
          <a:off x="2163918" y="2751580"/>
          <a:ext cx="5053036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73" name="Equation" r:id="rId5" imgW="1778000" imgH="279400" progId="Equation.DSMT4">
                  <p:embed/>
                </p:oleObj>
              </mc:Choice>
              <mc:Fallback>
                <p:oleObj name="Equation" r:id="rId5" imgW="1778000" imgH="279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3918" y="2751580"/>
                        <a:ext cx="5053036" cy="79216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-12024" y="5818038"/>
            <a:ext cx="9144000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ru-RU" sz="5400" dirty="0"/>
          </a:p>
        </p:txBody>
      </p:sp>
      <p:graphicFrame>
        <p:nvGraphicFramePr>
          <p:cNvPr id="6" name="Объект 8">
            <a:extLst>
              <a:ext uri="{FF2B5EF4-FFF2-40B4-BE49-F238E27FC236}">
                <a16:creationId xmlns:a16="http://schemas.microsoft.com/office/drawing/2014/main" xmlns="" id="{C371E24D-81D8-4399-B27E-C60C6D3B25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3105039"/>
              </p:ext>
            </p:extLst>
          </p:nvPr>
        </p:nvGraphicFramePr>
        <p:xfrm>
          <a:off x="1547664" y="5874171"/>
          <a:ext cx="6521450" cy="836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74" name="Equation" r:id="rId7" imgW="1981080" imgH="253800" progId="Equation.DSMT4">
                  <p:embed/>
                </p:oleObj>
              </mc:Choice>
              <mc:Fallback>
                <p:oleObj name="Equation" r:id="rId7" imgW="19810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664" y="5874171"/>
                        <a:ext cx="6521450" cy="83661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876" y="0"/>
            <a:ext cx="9144000" cy="258532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/>
              <a:t>Амплитуда волны </a:t>
            </a:r>
            <a:endParaRPr lang="en-US" sz="5400" b="1" dirty="0"/>
          </a:p>
          <a:p>
            <a:pPr algn="ctr"/>
            <a:r>
              <a:rPr lang="ru-RU" sz="5400" b="1" dirty="0"/>
              <a:t>для такого объекта </a:t>
            </a:r>
            <a:endParaRPr lang="en-US" sz="5400" b="1" dirty="0"/>
          </a:p>
          <a:p>
            <a:pPr algn="ctr"/>
            <a:r>
              <a:rPr lang="ru-RU" sz="5400" b="1" dirty="0"/>
              <a:t>имеет вид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4590460"/>
            <a:ext cx="9144000" cy="107721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Если фаза волны мала</a:t>
            </a:r>
            <a:r>
              <a:rPr lang="en-US" sz="3200" dirty="0"/>
              <a:t> </a:t>
            </a:r>
            <a:r>
              <a:rPr lang="el-GR" sz="3200" dirty="0"/>
              <a:t>Δ</a:t>
            </a:r>
            <a:r>
              <a:rPr lang="el-GR" sz="3200" i="1" dirty="0"/>
              <a:t>φ</a:t>
            </a:r>
            <a:r>
              <a:rPr lang="en-US" sz="3200" dirty="0"/>
              <a:t>&lt;&lt;1</a:t>
            </a:r>
            <a:r>
              <a:rPr lang="ru-RU" sz="3200" dirty="0"/>
              <a:t>, написанное выражение для </a:t>
            </a:r>
            <a:r>
              <a:rPr lang="en-US" sz="3200" b="1" dirty="0"/>
              <a:t>E</a:t>
            </a:r>
            <a:r>
              <a:rPr lang="en-US" sz="3200" dirty="0"/>
              <a:t>(x) </a:t>
            </a:r>
            <a:r>
              <a:rPr lang="ru-RU" sz="3200" dirty="0"/>
              <a:t>можно упростить</a:t>
            </a:r>
          </a:p>
        </p:txBody>
      </p:sp>
    </p:spTree>
    <p:extLst>
      <p:ext uri="{BB962C8B-B14F-4D97-AF65-F5344CB8AC3E}">
        <p14:creationId xmlns:p14="http://schemas.microsoft.com/office/powerpoint/2010/main" val="227294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8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AA31797-FD0D-47B6-B477-D9CB8145170D}"/>
              </a:ext>
            </a:extLst>
          </p:cNvPr>
          <p:cNvSpPr txBox="1"/>
          <p:nvPr/>
        </p:nvSpPr>
        <p:spPr>
          <a:xfrm>
            <a:off x="-12025" y="96269"/>
            <a:ext cx="9169225" cy="96954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Text Box 15">
            <a:extLst>
              <a:ext uri="{FF2B5EF4-FFF2-40B4-BE49-F238E27FC236}">
                <a16:creationId xmlns:a16="http://schemas.microsoft.com/office/drawing/2014/main" xmlns="" id="{A9C5EFA6-C9AB-48FB-B9AB-F7E5ADCE2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7126" y="1196752"/>
            <a:ext cx="9154048" cy="30469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FF0000"/>
                </a:solidFill>
              </a:rPr>
              <a:t>Если теперь аргумент косинуса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FF0000"/>
                </a:solidFill>
              </a:rPr>
              <a:t>сдвинуть на</a:t>
            </a:r>
            <a:r>
              <a:rPr lang="en-US" altLang="ru-RU" b="1" dirty="0">
                <a:solidFill>
                  <a:srgbClr val="FF0000"/>
                </a:solidFill>
              </a:rPr>
              <a:t> </a:t>
            </a:r>
            <a:r>
              <a:rPr lang="en-US" altLang="ru-RU" b="1" dirty="0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  <a:r>
              <a:rPr lang="ru-RU" altLang="ru-RU" b="1" i="1" dirty="0">
                <a:solidFill>
                  <a:srgbClr val="FF0000"/>
                </a:solidFill>
              </a:rPr>
              <a:t>/2</a:t>
            </a:r>
            <a:r>
              <a:rPr lang="ru-RU" altLang="ru-RU" b="1" dirty="0">
                <a:solidFill>
                  <a:srgbClr val="FF0000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chemeClr val="bg1">
                    <a:lumMod val="75000"/>
                  </a:schemeClr>
                </a:solidFill>
              </a:rPr>
              <a:t>или сдвинуть вторую волну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chemeClr val="bg1">
                    <a:lumMod val="75000"/>
                  </a:schemeClr>
                </a:solidFill>
              </a:rPr>
              <a:t>на четверть длины волны </a:t>
            </a:r>
            <a:r>
              <a:rPr lang="en-US" altLang="ru-RU" b="1" dirty="0">
                <a:solidFill>
                  <a:schemeClr val="bg1">
                    <a:lumMod val="75000"/>
                  </a:schemeClr>
                </a:solidFill>
                <a:latin typeface="Symbol" panose="05050102010706020507" pitchFamily="18" charset="2"/>
              </a:rPr>
              <a:t>l</a:t>
            </a:r>
            <a:r>
              <a:rPr lang="ru-RU" altLang="ru-RU" b="1" i="1" dirty="0">
                <a:solidFill>
                  <a:schemeClr val="bg1">
                    <a:lumMod val="75000"/>
                  </a:schemeClr>
                </a:solidFill>
              </a:rPr>
              <a:t>/4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FF0000"/>
                </a:solidFill>
              </a:rPr>
              <a:t>можно будет произвести простое суммирование двух слагаемых</a:t>
            </a:r>
            <a:r>
              <a:rPr lang="ru-RU" altLang="ru-RU" b="1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201" y="4393286"/>
            <a:ext cx="9144000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ru-RU" sz="5400" dirty="0"/>
          </a:p>
        </p:txBody>
      </p:sp>
      <p:graphicFrame>
        <p:nvGraphicFramePr>
          <p:cNvPr id="5" name="Object 96">
            <a:extLst>
              <a:ext uri="{FF2B5EF4-FFF2-40B4-BE49-F238E27FC236}">
                <a16:creationId xmlns:a16="http://schemas.microsoft.com/office/drawing/2014/main" xmlns="" id="{E328C0A9-387B-4246-868C-93ACEC9DD6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1447123"/>
              </p:ext>
            </p:extLst>
          </p:nvPr>
        </p:nvGraphicFramePr>
        <p:xfrm>
          <a:off x="1606690" y="4436645"/>
          <a:ext cx="5756633" cy="836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72" name="Equation" r:id="rId3" imgW="1905000" imgH="279400" progId="Equation.DSMT4">
                  <p:embed/>
                </p:oleObj>
              </mc:Choice>
              <mc:Fallback>
                <p:oleObj name="Equation" r:id="rId3" imgW="1905000" imgH="279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6690" y="4436645"/>
                        <a:ext cx="5756633" cy="83661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xmlns="" id="{C371E24D-81D8-4399-B27E-C60C6D3B25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0828502"/>
              </p:ext>
            </p:extLst>
          </p:nvPr>
        </p:nvGraphicFramePr>
        <p:xfrm>
          <a:off x="1475656" y="162734"/>
          <a:ext cx="6521450" cy="836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73" name="Equation" r:id="rId5" imgW="1981080" imgH="253800" progId="Equation.DSMT4">
                  <p:embed/>
                </p:oleObj>
              </mc:Choice>
              <mc:Fallback>
                <p:oleObj name="Equation" r:id="rId5" imgW="19810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162734"/>
                        <a:ext cx="6521450" cy="83661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-12024" y="5449545"/>
            <a:ext cx="9144000" cy="107721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В результате фаза волны 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перемещается в амплитуду</a:t>
            </a:r>
          </a:p>
        </p:txBody>
      </p:sp>
    </p:spTree>
    <p:extLst>
      <p:ext uri="{BB962C8B-B14F-4D97-AF65-F5344CB8AC3E}">
        <p14:creationId xmlns:p14="http://schemas.microsoft.com/office/powerpoint/2010/main" val="372578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4" grpId="0" animBg="1"/>
      <p:bldP spid="10" grpId="0" animBg="1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3">
      <a:dk1>
        <a:srgbClr val="000000"/>
      </a:dk1>
      <a:lt1>
        <a:srgbClr val="3333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ADAD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3333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ADAD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7821</TotalTime>
  <Words>3239</Words>
  <Application>Microsoft Office PowerPoint</Application>
  <PresentationFormat>Экран (4:3)</PresentationFormat>
  <Paragraphs>488</Paragraphs>
  <Slides>119</Slides>
  <Notes>7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119</vt:i4>
      </vt:variant>
    </vt:vector>
  </HeadingPairs>
  <TitlesOfParts>
    <vt:vector size="121" baseType="lpstr">
      <vt:lpstr>Оформление по умолчанию</vt:lpstr>
      <vt:lpstr>Equation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ISSP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E.Suvorov</dc:creator>
  <cp:lastModifiedBy>Suvorov</cp:lastModifiedBy>
  <cp:revision>854</cp:revision>
  <dcterms:created xsi:type="dcterms:W3CDTF">2009-02-20T10:50:34Z</dcterms:created>
  <dcterms:modified xsi:type="dcterms:W3CDTF">2024-02-19T06:28:53Z</dcterms:modified>
</cp:coreProperties>
</file>